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7"/>
  </p:notesMasterIdLst>
  <p:sldIdLst>
    <p:sldId id="290" r:id="rId5"/>
    <p:sldId id="301" r:id="rId6"/>
    <p:sldId id="297" r:id="rId7"/>
    <p:sldId id="307" r:id="rId8"/>
    <p:sldId id="267" r:id="rId9"/>
    <p:sldId id="268" r:id="rId10"/>
    <p:sldId id="269" r:id="rId11"/>
    <p:sldId id="270" r:id="rId12"/>
    <p:sldId id="271" r:id="rId13"/>
    <p:sldId id="303" r:id="rId14"/>
    <p:sldId id="312" r:id="rId15"/>
    <p:sldId id="276" r:id="rId16"/>
    <p:sldId id="273" r:id="rId17"/>
    <p:sldId id="277" r:id="rId18"/>
    <p:sldId id="305" r:id="rId19"/>
    <p:sldId id="300" r:id="rId20"/>
    <p:sldId id="278" r:id="rId21"/>
    <p:sldId id="280" r:id="rId22"/>
    <p:sldId id="306" r:id="rId23"/>
    <p:sldId id="298" r:id="rId24"/>
    <p:sldId id="281" r:id="rId25"/>
    <p:sldId id="304" r:id="rId26"/>
    <p:sldId id="282" r:id="rId27"/>
    <p:sldId id="309" r:id="rId28"/>
    <p:sldId id="279" r:id="rId29"/>
    <p:sldId id="308" r:id="rId30"/>
    <p:sldId id="283" r:id="rId31"/>
    <p:sldId id="284" r:id="rId32"/>
    <p:sldId id="285" r:id="rId33"/>
    <p:sldId id="310" r:id="rId34"/>
    <p:sldId id="311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mi Kärki" initials="TK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5" autoAdjust="0"/>
    <p:restoredTop sz="94633" autoAdjust="0"/>
  </p:normalViewPr>
  <p:slideViewPr>
    <p:cSldViewPr snapToGrid="0">
      <p:cViewPr varScale="1">
        <p:scale>
          <a:sx n="87" d="100"/>
          <a:sy n="87" d="100"/>
        </p:scale>
        <p:origin x="6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3-16T16:42:35.797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63E269-9D87-4FA8-961C-E1632A6319F2}" type="datetimeFigureOut">
              <a:rPr lang="en-GB" smtClean="0"/>
              <a:t>24/03/2017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A0D6B-C6DC-4A2D-B3C0-F6126D032A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15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76688" y="8842375"/>
            <a:ext cx="3044825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2A73C8A-5F7A-49E6-BD74-7A2FD7B6E998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405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76688" y="8842375"/>
            <a:ext cx="3044825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2A73C8A-5F7A-49E6-BD74-7A2FD7B6E998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89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 smtClean="0">
                <a:ea typeface="ＭＳ Ｐゴシック" panose="020B0600070205080204" pitchFamily="34" charset="-128"/>
              </a:rPr>
              <a:t>Two or more serial chest X-rays or CT-scans with a suggestive image of pneumonia for patients with underlying cardiac or pulmonary disease. In patients without underlying cardiac or pulmonary disease one definitive chest X-ray or CT-scan is sufficient.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u="sng" dirty="0" smtClean="0">
                <a:ea typeface="ＭＳ Ｐゴシック" panose="020B0600070205080204" pitchFamily="34" charset="-128"/>
              </a:rPr>
              <a:t>and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at least one of the following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Symptoms</a:t>
            </a:r>
          </a:p>
          <a:p>
            <a:r>
              <a:rPr lang="en-GB" altLang="en-US" sz="1400" dirty="0" smtClean="0">
                <a:ea typeface="ＭＳ Ｐゴシック" panose="020B0600070205080204" pitchFamily="34" charset="-128"/>
              </a:rPr>
              <a:t> 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br>
              <a:rPr lang="en-GB" altLang="en-US" dirty="0" smtClean="0">
                <a:ea typeface="ＭＳ Ｐゴシック" panose="020B0600070205080204" pitchFamily="34" charset="-128"/>
              </a:rPr>
            </a:br>
            <a:r>
              <a:rPr lang="en-GB" altLang="en-US" dirty="0" smtClean="0">
                <a:ea typeface="ＭＳ Ｐゴシック" panose="020B0600070205080204" pitchFamily="34" charset="-128"/>
              </a:rPr>
              <a:t>Fever &gt; 38 °C with no other cause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Leukopenia (&lt;4000 WBC/mm</a:t>
            </a:r>
            <a:r>
              <a:rPr lang="en-GB" altLang="en-US" baseline="30000" dirty="0" smtClean="0">
                <a:ea typeface="ＭＳ Ｐゴシック" panose="020B0600070205080204" pitchFamily="34" charset="-128"/>
              </a:rPr>
              <a:t>3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) or leucocytosis (</a:t>
            </a:r>
            <a:r>
              <a:rPr lang="en-GB" altLang="en-US" dirty="0" smtClean="0">
                <a:ea typeface="ＭＳ Ｐゴシック" panose="020B0600070205080204" pitchFamily="34" charset="-128"/>
                <a:sym typeface="Symbol" panose="05050102010706020507" pitchFamily="18" charset="2"/>
              </a:rPr>
              <a:t>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12 000 WBC/mm</a:t>
            </a:r>
            <a:r>
              <a:rPr lang="en-GB" altLang="en-US" baseline="30000" dirty="0" smtClean="0">
                <a:ea typeface="ＭＳ Ｐゴシック" panose="020B0600070205080204" pitchFamily="34" charset="-128"/>
              </a:rPr>
              <a:t>3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)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u="sng" dirty="0" smtClean="0">
                <a:ea typeface="ＭＳ Ｐゴシック" panose="020B0600070205080204" pitchFamily="34" charset="-128"/>
              </a:rPr>
              <a:t>and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at least one of the following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(or at least two if clinical pneumonia only = PN 4 and PN 5)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New onset of purulent sputum, or change in character of sputum (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color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odor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, quantity, consistency)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Cough or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dyspnea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or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tachypnea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Suggestive auscultation (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rales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or bronchial breath sounds),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ronchi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, wheezing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Worsening gas exchange (e.g., O</a:t>
            </a:r>
            <a:r>
              <a:rPr lang="en-GB" altLang="en-US" baseline="-25000" dirty="0" smtClean="0">
                <a:ea typeface="ＭＳ Ｐゴシック" panose="020B0600070205080204" pitchFamily="34" charset="-128"/>
              </a:rPr>
              <a:t>2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desaturation or increased oxygen requirements or increased ventilation demand)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and according to the used diagnostic method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Microbiology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b="1" dirty="0" smtClean="0">
                <a:ea typeface="ＭＳ Ｐゴシック" panose="020B0600070205080204" pitchFamily="34" charset="-128"/>
              </a:rPr>
              <a:t>a – Bacteriologic diagnostic performed by 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: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</a:p>
          <a:p>
            <a:r>
              <a:rPr lang="en-GB" altLang="en-US" i="1" dirty="0" smtClean="0">
                <a:ea typeface="ＭＳ Ｐゴシック" panose="020B0600070205080204" pitchFamily="34" charset="-128"/>
              </a:rPr>
              <a:t>Positive quantitative culture from minimally contaminated LRT specimen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	</a:t>
            </a:r>
            <a:r>
              <a:rPr lang="en-GB" altLang="en-US" b="1" dirty="0" smtClean="0">
                <a:ea typeface="ＭＳ Ｐゴシック" panose="020B0600070205080204" pitchFamily="34" charset="-128"/>
              </a:rPr>
              <a:t>(PN 1)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									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Broncho-alveolar lavage (BAL) with a threshold of </a:t>
            </a:r>
            <a:r>
              <a:rPr lang="en-GB" altLang="en-US" u="sng" dirty="0" smtClean="0">
                <a:ea typeface="ＭＳ Ｐゴシック" panose="020B0600070205080204" pitchFamily="34" charset="-128"/>
              </a:rPr>
              <a:t>&gt;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10</a:t>
            </a:r>
            <a:r>
              <a:rPr lang="en-GB" altLang="en-US" baseline="30000" dirty="0" smtClean="0">
                <a:ea typeface="ＭＳ Ｐゴシック" panose="020B0600070205080204" pitchFamily="34" charset="-128"/>
              </a:rPr>
              <a:t>4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CFU/ml or </a:t>
            </a:r>
            <a:r>
              <a:rPr lang="en-GB" altLang="en-US" dirty="0" smtClean="0">
                <a:ea typeface="ＭＳ Ｐゴシック" panose="020B0600070205080204" pitchFamily="34" charset="-128"/>
                <a:sym typeface="Symbol" panose="05050102010706020507" pitchFamily="18" charset="2"/>
              </a:rPr>
              <a:t>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5 % of BAL obtained cells contain intracellular bacteria on direct microscopic exam (classified on the diagnostic category BAL).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Protected brush (PB Wimberley) with a threshold of  </a:t>
            </a:r>
            <a:r>
              <a:rPr lang="en-GB" altLang="en-US" u="sng" dirty="0" smtClean="0">
                <a:ea typeface="ＭＳ Ｐゴシック" panose="020B0600070205080204" pitchFamily="34" charset="-128"/>
              </a:rPr>
              <a:t>&gt;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10</a:t>
            </a:r>
            <a:r>
              <a:rPr lang="en-GB" altLang="en-US" baseline="30000" dirty="0" smtClean="0">
                <a:ea typeface="ＭＳ Ｐゴシック" panose="020B0600070205080204" pitchFamily="34" charset="-128"/>
              </a:rPr>
              <a:t>3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CFU/ml 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Distal protected aspirate (DPA) with a threshold of  </a:t>
            </a:r>
            <a:r>
              <a:rPr lang="en-GB" altLang="en-US" u="sng" dirty="0" smtClean="0">
                <a:ea typeface="ＭＳ Ｐゴシック" panose="020B0600070205080204" pitchFamily="34" charset="-128"/>
              </a:rPr>
              <a:t>&gt;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10</a:t>
            </a:r>
            <a:r>
              <a:rPr lang="en-GB" altLang="en-US" baseline="30000" dirty="0" smtClean="0">
                <a:ea typeface="ＭＳ Ｐゴシック" panose="020B0600070205080204" pitchFamily="34" charset="-128"/>
              </a:rPr>
              <a:t>3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CFU/ml 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i="1" dirty="0" smtClean="0">
                <a:ea typeface="ＭＳ Ｐゴシック" panose="020B0600070205080204" pitchFamily="34" charset="-128"/>
              </a:rPr>
              <a:t>Positive quantitative culture from possibly contaminated LRT specimen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	</a:t>
            </a:r>
            <a:r>
              <a:rPr lang="en-GB" altLang="en-US" b="1" dirty="0" smtClean="0">
                <a:ea typeface="ＭＳ Ｐゴシック" panose="020B0600070205080204" pitchFamily="34" charset="-128"/>
              </a:rPr>
              <a:t>(PN 2)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b="1" dirty="0" smtClean="0">
                <a:ea typeface="ＭＳ Ｐゴシック" panose="020B0600070205080204" pitchFamily="34" charset="-128"/>
              </a:rPr>
              <a:t> 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Quantitative culture of LRT specimen (e.g. endotracheal aspirate) with a threshold of 10</a:t>
            </a:r>
            <a:r>
              <a:rPr lang="en-GB" altLang="en-US" baseline="30000" dirty="0" smtClean="0">
                <a:ea typeface="ＭＳ Ｐゴシック" panose="020B0600070205080204" pitchFamily="34" charset="-128"/>
              </a:rPr>
              <a:t>6 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CFU/ml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b="1" dirty="0" smtClean="0">
                <a:ea typeface="ＭＳ Ｐゴシック" panose="020B0600070205080204" pitchFamily="34" charset="-128"/>
              </a:rPr>
              <a:t>b – Alternative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b="1" dirty="0" smtClean="0">
                <a:ea typeface="ＭＳ Ｐゴシック" panose="020B0600070205080204" pitchFamily="34" charset="-128"/>
              </a:rPr>
              <a:t>microbiology methods		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		</a:t>
            </a:r>
            <a:r>
              <a:rPr lang="en-GB" altLang="en-US" b="1" dirty="0" smtClean="0">
                <a:ea typeface="ＭＳ Ｐゴシック" panose="020B0600070205080204" pitchFamily="34" charset="-128"/>
              </a:rPr>
              <a:t>(PN 3)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Positive blood culture not related to another source of infection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Positive growth in culture of pleural fluid 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Pleural or pulmonary abscess with positive needle aspiration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Histologic pulmonary exam shows evidence of pneumonia 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Positive exams for pneumonia with virus or particular germs (</a:t>
            </a:r>
            <a:r>
              <a:rPr lang="en-GB" altLang="en-US" i="1" dirty="0" smtClean="0">
                <a:ea typeface="ＭＳ Ｐゴシック" panose="020B0600070205080204" pitchFamily="34" charset="-128"/>
              </a:rPr>
              <a:t>Legionella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i="1" dirty="0" smtClean="0">
                <a:ea typeface="ＭＳ Ｐゴシック" panose="020B0600070205080204" pitchFamily="34" charset="-128"/>
              </a:rPr>
              <a:t>Aspergillus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, mycobacteria, mycoplasma, </a:t>
            </a:r>
            <a:r>
              <a:rPr lang="en-GB" altLang="en-US" i="1" dirty="0" smtClean="0">
                <a:ea typeface="ＭＳ Ｐゴシック" panose="020B0600070205080204" pitchFamily="34" charset="-128"/>
              </a:rPr>
              <a:t>Pneumocystis carinii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)</a:t>
            </a:r>
          </a:p>
          <a:p>
            <a:pPr lvl="1"/>
            <a:r>
              <a:rPr lang="en-GB" altLang="en-US" dirty="0" smtClean="0">
                <a:ea typeface="ＭＳ Ｐゴシック" panose="020B0600070205080204" pitchFamily="34" charset="-128"/>
              </a:rPr>
              <a:t>Positive detection of viral antigen or antibody from respiratory secretions (e.g., EIA, FAMA, shell vial assay, PCR)</a:t>
            </a:r>
          </a:p>
          <a:p>
            <a:pPr lvl="1"/>
            <a:r>
              <a:rPr lang="en-GB" altLang="en-US" dirty="0" smtClean="0">
                <a:ea typeface="ＭＳ Ｐゴシック" panose="020B0600070205080204" pitchFamily="34" charset="-128"/>
              </a:rPr>
              <a:t>Positive direct exam or positive culture from bronchial secretions or tissue </a:t>
            </a:r>
          </a:p>
          <a:p>
            <a:pPr lvl="1"/>
            <a:r>
              <a:rPr lang="it-IT" altLang="en-US" dirty="0" smtClean="0">
                <a:ea typeface="ＭＳ Ｐゴシック" panose="020B0600070205080204" pitchFamily="34" charset="-128"/>
              </a:rPr>
              <a:t>Seroconversion (ex : influenza viruses, </a:t>
            </a:r>
            <a:r>
              <a:rPr lang="it-IT" altLang="en-US" i="1" dirty="0" smtClean="0">
                <a:ea typeface="ＭＳ Ｐゴシック" panose="020B0600070205080204" pitchFamily="34" charset="-128"/>
              </a:rPr>
              <a:t>Legionella, Chlamydia</a:t>
            </a:r>
            <a:r>
              <a:rPr lang="it-IT" altLang="en-US" dirty="0" smtClean="0">
                <a:ea typeface="ＭＳ Ｐゴシック" panose="020B0600070205080204" pitchFamily="34" charset="-128"/>
              </a:rPr>
              <a:t>)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dirty="0" smtClean="0">
                <a:ea typeface="ＭＳ Ｐゴシック" panose="020B0600070205080204" pitchFamily="34" charset="-128"/>
              </a:rPr>
              <a:t>Detection of antigens in urine (</a:t>
            </a:r>
            <a:r>
              <a:rPr lang="en-GB" altLang="en-US" i="1" dirty="0" smtClean="0">
                <a:ea typeface="ＭＳ Ｐゴシック" panose="020B0600070205080204" pitchFamily="34" charset="-128"/>
              </a:rPr>
              <a:t>Legionella)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 </a:t>
            </a:r>
          </a:p>
          <a:p>
            <a:r>
              <a:rPr lang="en-GB" altLang="en-US" b="1" dirty="0" smtClean="0">
                <a:ea typeface="ＭＳ Ｐゴシック" panose="020B0600070205080204" pitchFamily="34" charset="-128"/>
              </a:rPr>
              <a:t>c – Others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Positive </a:t>
            </a:r>
            <a:r>
              <a:rPr lang="en-GB" altLang="en-US" b="1" dirty="0" smtClean="0">
                <a:ea typeface="ＭＳ Ｐゴシック" panose="020B0600070205080204" pitchFamily="34" charset="-128"/>
              </a:rPr>
              <a:t>sputum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culture </a:t>
            </a:r>
            <a:r>
              <a:rPr lang="en-GB" altLang="en-US" b="1" dirty="0" smtClean="0">
                <a:ea typeface="ＭＳ Ｐゴシック" panose="020B0600070205080204" pitchFamily="34" charset="-128"/>
              </a:rPr>
              <a:t>or non-quantitative LRT specimen 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culture 	</a:t>
            </a:r>
            <a:r>
              <a:rPr lang="en-GB" altLang="en-US" b="1" dirty="0" smtClean="0">
                <a:ea typeface="ＭＳ Ｐゴシック" panose="020B0600070205080204" pitchFamily="34" charset="-128"/>
              </a:rPr>
              <a:t>(PN 4)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b="1" dirty="0" smtClean="0">
                <a:ea typeface="ＭＳ Ｐゴシック" panose="020B0600070205080204" pitchFamily="34" charset="-128"/>
              </a:rPr>
              <a:t>No positive microbiology				(PN 5)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b="1" dirty="0" smtClean="0">
                <a:ea typeface="ＭＳ Ｐゴシック" panose="020B0600070205080204" pitchFamily="34" charset="-128"/>
              </a:rPr>
              <a:t> </a:t>
            </a:r>
            <a:endParaRPr lang="en-GB" altLang="en-US" dirty="0" smtClean="0">
              <a:ea typeface="ＭＳ Ｐゴシック" panose="020B0600070205080204" pitchFamily="34" charset="-128"/>
            </a:endParaRP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Note: PN 1 and PN 2 criteria were validated without previous antimicrobial therapy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LRT = Lower Respiratory Tract</a:t>
            </a:r>
          </a:p>
          <a:p>
            <a:r>
              <a:rPr lang="en-GB" altLang="en-US" dirty="0" smtClean="0">
                <a:ea typeface="ＭＳ Ｐゴシック" panose="020B0600070205080204" pitchFamily="34" charset="-128"/>
              </a:rPr>
              <a:t>CFU = Colony Forming Units</a:t>
            </a:r>
          </a:p>
          <a:p>
            <a:pPr eaLnBrk="1" hangingPunct="1">
              <a:lnSpc>
                <a:spcPct val="80000"/>
              </a:lnSpc>
            </a:pPr>
            <a:endParaRPr lang="en-US" altLang="en-US" sz="6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fld id="{D8A78846-BE97-4610-ACF8-5E187B541199}" type="slidenum">
              <a:rPr lang="en-US" altLang="en-US" sz="1400">
                <a:solidFill>
                  <a:srgbClr val="000000"/>
                </a:solidFill>
                <a:latin typeface="Tahoma" panose="020B0604030504040204" pitchFamily="34" charset="0"/>
              </a:rPr>
              <a:pPr algn="ct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 sz="14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251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GB" altLang="en-US" sz="800" b="1" dirty="0" smtClean="0">
                <a:ea typeface="ＭＳ Ｐゴシック" panose="020B0600070205080204" pitchFamily="34" charset="-128"/>
              </a:rPr>
              <a:t>Superficial incisional (SSI-S)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dirty="0" smtClean="0">
                <a:ea typeface="ＭＳ Ｐゴシック" panose="020B0600070205080204" pitchFamily="34" charset="-128"/>
              </a:rPr>
              <a:t> 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Infection occurs within 30 days after the operation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infection involves only skin and subcutaneous tissue of the incision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Purulent drainage with or without laboratory confirmation, from the superficial incision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Organisms isolated from an aseptically obtained culture of fluid or tissue from the superficial incision.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At least one of the following signs or symptoms of infection: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 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superficial incision is deliberately opened by surgeon,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unless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incision is culture-negative.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dirty="0" smtClean="0">
                <a:ea typeface="ＭＳ Ｐゴシック" panose="020B0600070205080204" pitchFamily="34" charset="-128"/>
              </a:rPr>
              <a:t>pain or tenderness,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dirty="0" smtClean="0">
                <a:ea typeface="ＭＳ Ｐゴシック" panose="020B0600070205080204" pitchFamily="34" charset="-128"/>
              </a:rPr>
              <a:t> localized swelling, 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dirty="0" smtClean="0">
                <a:ea typeface="ＭＳ Ｐゴシック" panose="020B0600070205080204" pitchFamily="34" charset="-128"/>
              </a:rPr>
              <a:t>redness, or heat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Diagnosis of superficial incisional SSI made by a surgeon or attending physician.</a:t>
            </a:r>
          </a:p>
          <a:p>
            <a:pPr eaLnBrk="1" hangingPunct="1">
              <a:lnSpc>
                <a:spcPct val="70000"/>
              </a:lnSpc>
            </a:pP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 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b="1" dirty="0" smtClean="0">
                <a:ea typeface="ＭＳ Ｐゴシック" panose="020B0600070205080204" pitchFamily="34" charset="-128"/>
              </a:rPr>
              <a:t>Deep incisional (SSI-D)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dirty="0" smtClean="0">
                <a:ea typeface="ＭＳ Ｐゴシック" panose="020B0600070205080204" pitchFamily="34" charset="-128"/>
              </a:rPr>
              <a:t> 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Less than 30 days </a:t>
            </a:r>
            <a:r>
              <a:rPr lang="en-GB" altLang="en-US" sz="800" dirty="0" err="1" smtClean="0">
                <a:ea typeface="ＭＳ Ｐゴシック" panose="020B0600070205080204" pitchFamily="34" charset="-128"/>
              </a:rPr>
              <a:t>popst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-op if no implant is left in place or within one year if implant is in place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the infection appears to be related to the operation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infection involves deep soft tissue (e.g. fascia, muscle) of the incision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Purulent drainage from the deep incision but not from the organ/space component of the surgical site.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A deep incision spontaneously dehisces or is deliberately opened by a surgeon when the patient has at least one of the following signs or symptoms: fever (&gt;38º C), localized pain or tenderness, unless incision is culture-negative.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An abscess or other evidence of infection involving the deep incision is found on direct examination, during reoperation, or by </a:t>
            </a:r>
            <a:r>
              <a:rPr lang="en-GB" altLang="en-US" sz="800" dirty="0" err="1" smtClean="0">
                <a:ea typeface="ＭＳ Ｐゴシック" panose="020B0600070205080204" pitchFamily="34" charset="-128"/>
              </a:rPr>
              <a:t>histopathologic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or radiologic examination.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Diagnosis of deep incisional SSI made by a surgeon or attending physician.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  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b="1" dirty="0" smtClean="0">
                <a:ea typeface="ＭＳ Ｐゴシック" panose="020B0600070205080204" pitchFamily="34" charset="-128"/>
              </a:rPr>
              <a:t>Organ/Space (SSI-O)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dirty="0" smtClean="0">
                <a:ea typeface="ＭＳ Ｐゴシック" panose="020B0600070205080204" pitchFamily="34" charset="-128"/>
              </a:rPr>
              <a:t> 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Infection occurs within 30 days after the operation if no implant is left in place or within one year if implant is in place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the infection appears to be related to the operation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infection involves any part of the anatomy (e.g., organs and spaces) other than the incision which was opened or manipulated during an operation </a:t>
            </a:r>
            <a:r>
              <a:rPr lang="en-GB" altLang="en-US" sz="800" u="sng" dirty="0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dirty="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Purulent drainage from a drain that is placed through a stab wound into the organ/space 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Organisms isolated from an aseptically obtained culture of fluid or tissue in the organ/space.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An abscess or other evidence of infection involving the organ/space that is found on direct examination, during reoperation, or by </a:t>
            </a:r>
            <a:r>
              <a:rPr lang="en-GB" altLang="en-US" sz="800" dirty="0" err="1" smtClean="0">
                <a:ea typeface="ＭＳ Ｐゴシック" panose="020B0600070205080204" pitchFamily="34" charset="-128"/>
              </a:rPr>
              <a:t>histopathologic</a:t>
            </a:r>
            <a:r>
              <a:rPr lang="en-GB" altLang="en-US" sz="800" dirty="0" smtClean="0">
                <a:ea typeface="ＭＳ Ｐゴシック" panose="020B0600070205080204" pitchFamily="34" charset="-128"/>
              </a:rPr>
              <a:t> or radiologic examination.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dirty="0" smtClean="0">
                <a:ea typeface="ＭＳ Ｐゴシック" panose="020B0600070205080204" pitchFamily="34" charset="-128"/>
              </a:rPr>
              <a:t>Diagnosis of organ/space SSI made by a surgeon or attending physician.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 smtClean="0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fld id="{6B29FD4B-E365-4A2A-8C59-BE513CF055E4}" type="slidenum">
              <a:rPr lang="en-US" altLang="en-US" sz="1400">
                <a:solidFill>
                  <a:srgbClr val="000000"/>
                </a:solidFill>
                <a:latin typeface="Tahoma" panose="020B0604030504040204" pitchFamily="34" charset="0"/>
              </a:rPr>
              <a:pPr algn="ct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 sz="14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387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GB" altLang="en-US" sz="800" b="1" smtClean="0">
                <a:ea typeface="ＭＳ Ｐゴシック" panose="020B0600070205080204" pitchFamily="34" charset="-128"/>
              </a:rPr>
              <a:t>Superficial incisional (SSI-S)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smtClean="0">
                <a:ea typeface="ＭＳ Ｐゴシック" panose="020B0600070205080204" pitchFamily="34" charset="-128"/>
              </a:rPr>
              <a:t> 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Infection occurs within 30 days after the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infection involves only skin and subcutaneous tissue of the incision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Purulent drainage with or without laboratory confirmation, from the superficial incision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Organisms isolated from an aseptically obtained culture of fluid or tissue from the superficial incision.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At least one of the following signs or symptoms of infection: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</a:t>
            </a:r>
            <a:r>
              <a:rPr lang="en-GB" altLang="en-US" sz="800" smtClean="0">
                <a:ea typeface="ＭＳ Ｐゴシック" panose="020B0600070205080204" pitchFamily="34" charset="-128"/>
              </a:rPr>
              <a:t>superficial incision is deliberately opened by surgeon,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unless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incision is culture-negative.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smtClean="0">
                <a:ea typeface="ＭＳ Ｐゴシック" panose="020B0600070205080204" pitchFamily="34" charset="-128"/>
              </a:rPr>
              <a:t>pain or tenderness,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smtClean="0">
                <a:ea typeface="ＭＳ Ｐゴシック" panose="020B0600070205080204" pitchFamily="34" charset="-128"/>
              </a:rPr>
              <a:t> localized swelling, 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smtClean="0">
                <a:ea typeface="ＭＳ Ｐゴシック" panose="020B0600070205080204" pitchFamily="34" charset="-128"/>
              </a:rPr>
              <a:t>redness, or heat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Diagnosis of superficial incisional SSI made by a surgeon or attending physician.</a:t>
            </a:r>
          </a:p>
          <a:p>
            <a:pPr eaLnBrk="1" hangingPunct="1">
              <a:lnSpc>
                <a:spcPct val="70000"/>
              </a:lnSpc>
            </a:pP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 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b="1" smtClean="0">
                <a:ea typeface="ＭＳ Ｐゴシック" panose="020B0600070205080204" pitchFamily="34" charset="-128"/>
              </a:rPr>
              <a:t>Deep incisional (SSI-D)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smtClean="0">
                <a:ea typeface="ＭＳ Ｐゴシック" panose="020B0600070205080204" pitchFamily="34" charset="-128"/>
              </a:rPr>
              <a:t> 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Less than 30 days popst-op if no implant is left in place or within one year if implant is in place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the infection appears to be related to the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infection involves deep soft tissue (e.g. fascia, muscle) of the incision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Purulent drainage from the deep incision but not from the organ/space component of the surgical site.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 deep incision spontaneously dehisces or is deliberately opened by a surgeon when the patient has at least one of the following signs or symptoms: fever (&gt;38º C), localized pain or tenderness, unless incision is culture-negative.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An abscess or other evidence of infection involving the deep incision is found on direct examination, during reoperation, or by histopathologic or radiologic examination.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Diagnosis of deep incisional SSI made by a surgeon or attending physician.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  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b="1" smtClean="0">
                <a:ea typeface="ＭＳ Ｐゴシック" panose="020B0600070205080204" pitchFamily="34" charset="-128"/>
              </a:rPr>
              <a:t>Organ/Space (SSI-O)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smtClean="0">
                <a:ea typeface="ＭＳ Ｐゴシック" panose="020B0600070205080204" pitchFamily="34" charset="-128"/>
              </a:rPr>
              <a:t> 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Infection occurs within 30 days after the operation if no implant is left in place or within one year if implant is in place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the infection appears to be related to the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infection involves any part of the anatomy (e.g., organs and spaces) other than the incision which was opened or manipulated during an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Purulent drainage from a drain that is placed through a stab wound into the organ/space 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Organisms isolated from an aseptically obtained culture of fluid or tissue in the organ/space.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An abscess or other evidence of infection involving the organ/space that is found on direct examination, during reoperation, or by histopathologic or radiologic examination.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Diagnosis of organ/space SSI made by a surgeon or attending physician.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fld id="{6B29FD4B-E365-4A2A-8C59-BE513CF055E4}" type="slidenum">
              <a:rPr lang="en-US" altLang="en-US" sz="1400">
                <a:solidFill>
                  <a:srgbClr val="000000"/>
                </a:solidFill>
                <a:latin typeface="Tahoma" panose="020B0604030504040204" pitchFamily="34" charset="0"/>
              </a:rPr>
              <a:pPr algn="ct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en-US" sz="14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566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GB" altLang="en-US" sz="800" b="1" smtClean="0">
                <a:ea typeface="ＭＳ Ｐゴシック" panose="020B0600070205080204" pitchFamily="34" charset="-128"/>
              </a:rPr>
              <a:t>Superficial incisional (SSI-S)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smtClean="0">
                <a:ea typeface="ＭＳ Ｐゴシック" panose="020B0600070205080204" pitchFamily="34" charset="-128"/>
              </a:rPr>
              <a:t> 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Infection occurs within 30 days after the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infection involves only skin and subcutaneous tissue of the incision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Purulent drainage with or without laboratory confirmation, from the superficial incision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Organisms isolated from an aseptically obtained culture of fluid or tissue from the superficial incision.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At least one of the following signs or symptoms of infection: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</a:t>
            </a:r>
            <a:r>
              <a:rPr lang="en-GB" altLang="en-US" sz="800" smtClean="0">
                <a:ea typeface="ＭＳ Ｐゴシック" panose="020B0600070205080204" pitchFamily="34" charset="-128"/>
              </a:rPr>
              <a:t>superficial incision is deliberately opened by surgeon,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unless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incision is culture-negative.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smtClean="0">
                <a:ea typeface="ＭＳ Ｐゴシック" panose="020B0600070205080204" pitchFamily="34" charset="-128"/>
              </a:rPr>
              <a:t>pain or tenderness,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smtClean="0">
                <a:ea typeface="ＭＳ Ｐゴシック" panose="020B0600070205080204" pitchFamily="34" charset="-128"/>
              </a:rPr>
              <a:t> localized swelling, </a:t>
            </a:r>
          </a:p>
          <a:p>
            <a:pPr lvl="1" eaLnBrk="1" hangingPunct="1">
              <a:lnSpc>
                <a:spcPct val="70000"/>
              </a:lnSpc>
            </a:pPr>
            <a:r>
              <a:rPr lang="en-GB" altLang="en-US" sz="700" smtClean="0">
                <a:ea typeface="ＭＳ Ｐゴシック" panose="020B0600070205080204" pitchFamily="34" charset="-128"/>
              </a:rPr>
              <a:t>redness, or heat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Diagnosis of superficial incisional SSI made by a surgeon or attending physician.</a:t>
            </a:r>
          </a:p>
          <a:p>
            <a:pPr eaLnBrk="1" hangingPunct="1">
              <a:lnSpc>
                <a:spcPct val="70000"/>
              </a:lnSpc>
            </a:pP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 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b="1" smtClean="0">
                <a:ea typeface="ＭＳ Ｐゴシック" panose="020B0600070205080204" pitchFamily="34" charset="-128"/>
              </a:rPr>
              <a:t>Deep incisional (SSI-D)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smtClean="0">
                <a:ea typeface="ＭＳ Ｐゴシック" panose="020B0600070205080204" pitchFamily="34" charset="-128"/>
              </a:rPr>
              <a:t> 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Less than 30 days popst-op if no implant is left in place or within one year if implant is in place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the infection appears to be related to the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infection involves deep soft tissue (e.g. fascia, muscle) of the incision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Purulent drainage from the deep incision but not from the organ/space component of the surgical site.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 deep incision spontaneously dehisces or is deliberately opened by a surgeon when the patient has at least one of the following signs or symptoms: fever (&gt;38º C), localized pain or tenderness, unless incision is culture-negative.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An abscess or other evidence of infection involving the deep incision is found on direct examination, during reoperation, or by histopathologic or radiologic examination.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Diagnosis of deep incisional SSI made by a surgeon or attending physician.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  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b="1" smtClean="0">
                <a:ea typeface="ＭＳ Ｐゴシック" panose="020B0600070205080204" pitchFamily="34" charset="-128"/>
              </a:rPr>
              <a:t>Organ/Space (SSI-O)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i="1" smtClean="0">
                <a:ea typeface="ＭＳ Ｐゴシック" panose="020B0600070205080204" pitchFamily="34" charset="-128"/>
              </a:rPr>
              <a:t> 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Infection occurs within 30 days after the operation if no implant is left in place or within one year if implant is in place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the infection appears to be related to the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</a:t>
            </a:r>
            <a:r>
              <a:rPr lang="en-GB" altLang="en-US" sz="800" smtClean="0">
                <a:ea typeface="ＭＳ Ｐゴシック" panose="020B0600070205080204" pitchFamily="34" charset="-128"/>
              </a:rPr>
              <a:t> infection involves any part of the anatomy (e.g., organs and spaces) other than the incision which was opened or manipulated during an operation </a:t>
            </a:r>
            <a:r>
              <a:rPr lang="en-GB" altLang="en-US" sz="800" u="sng" smtClean="0">
                <a:ea typeface="ＭＳ Ｐゴシック" panose="020B0600070205080204" pitchFamily="34" charset="-128"/>
              </a:rPr>
              <a:t>and at least one of the following:</a:t>
            </a:r>
            <a:endParaRPr lang="en-GB" altLang="en-US" sz="800" smtClean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Purulent drainage from a drain that is placed through a stab wound into the organ/space 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Organisms isolated from an aseptically obtained culture of fluid or tissue in the organ/space.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An abscess or other evidence of infection involving the organ/space that is found on direct examination, during reoperation, or by histopathologic or radiologic examination.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en-US" sz="800" smtClean="0">
                <a:ea typeface="ＭＳ Ｐゴシック" panose="020B0600070205080204" pitchFamily="34" charset="-128"/>
              </a:rPr>
              <a:t>Diagnosis of organ/space SSI made by a surgeon or attending physician.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fld id="{6B29FD4B-E365-4A2A-8C59-BE513CF055E4}" type="slidenum">
              <a:rPr lang="en-US" altLang="en-US" sz="1400">
                <a:solidFill>
                  <a:srgbClr val="000000"/>
                </a:solidFill>
                <a:latin typeface="Tahoma" panose="020B0604030504040204" pitchFamily="34" charset="0"/>
              </a:rPr>
              <a:pPr algn="ct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en-US" sz="14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825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resentation_Template_Title_n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533" y="504825"/>
            <a:ext cx="1684867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1" y="3598863"/>
            <a:ext cx="11275484" cy="514350"/>
          </a:xfrm>
        </p:spPr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1" y="4318001"/>
            <a:ext cx="11275484" cy="10064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608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757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59851" y="142876"/>
            <a:ext cx="2840567" cy="6099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142876"/>
            <a:ext cx="8324851" cy="6099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918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42876"/>
            <a:ext cx="10972800" cy="8223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31801" y="1079500"/>
            <a:ext cx="11368617" cy="516255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3812675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1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9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5221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079500"/>
            <a:ext cx="5581651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651" y="1079500"/>
            <a:ext cx="5583767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51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852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32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273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8570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452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Presentation_Template_Innerpage_new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16"/>
          <a:stretch>
            <a:fillRect/>
          </a:stretch>
        </p:blipFill>
        <p:spPr bwMode="auto">
          <a:xfrm>
            <a:off x="0" y="3114676"/>
            <a:ext cx="121920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0"/>
          <p:cNvPicPr>
            <a:picLocks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107950"/>
            <a:ext cx="117686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142876"/>
            <a:ext cx="10972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1" y="1079500"/>
            <a:ext cx="11368617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283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333333"/>
          </a:solidFill>
          <a:latin typeface="Tahoma" pitchFamily="34" charset="0"/>
        </a:defRPr>
      </a:lvl9pPr>
    </p:titleStyle>
    <p:bodyStyle>
      <a:lvl1pPr marL="269875" indent="-269875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14375" indent="-265113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Char char="–"/>
        <a:defRPr sz="2400">
          <a:solidFill>
            <a:schemeClr val="tx1"/>
          </a:solidFill>
          <a:latin typeface="+mn-lt"/>
          <a:ea typeface="ＭＳ Ｐゴシック" charset="-128"/>
        </a:defRPr>
      </a:lvl2pPr>
      <a:lvl3pPr marL="1150938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2085" y="3854840"/>
            <a:ext cx="10308869" cy="995363"/>
          </a:xfrm>
        </p:spPr>
        <p:txBody>
          <a:bodyPr/>
          <a:lstStyle/>
          <a:p>
            <a: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ECDC-PPS 2016-2017</a:t>
            </a:r>
            <a:b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</a:br>
            <a:r>
              <a:rPr lang="en-GB" altLang="en-US" sz="4400" dirty="0" err="1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Casos</a:t>
            </a:r>
            <a: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4400" dirty="0" err="1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práticos</a:t>
            </a:r>
            <a: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: </a:t>
            </a:r>
            <a:r>
              <a:rPr lang="en-GB" altLang="en-US" sz="4400" dirty="0" err="1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utilização</a:t>
            </a:r>
            <a: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 de antimicrobianos e definições de casos HAI</a:t>
            </a:r>
            <a:endParaRPr lang="en-GB" altLang="en-US" sz="4400" dirty="0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81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graphicFrame>
        <p:nvGraphicFramePr>
          <p:cNvPr id="3038" name="Group 990"/>
          <p:cNvGraphicFramePr>
            <a:graphicFrameLocks noGrp="1"/>
          </p:cNvGraphicFramePr>
          <p:nvPr>
            <p:extLst/>
          </p:nvPr>
        </p:nvGraphicFramePr>
        <p:xfrm>
          <a:off x="6007558" y="2598504"/>
          <a:ext cx="4454524" cy="3488830"/>
        </p:xfrm>
        <a:graphic>
          <a:graphicData uri="http://schemas.openxmlformats.org/drawingml/2006/table">
            <a:tbl>
              <a:tblPr/>
              <a:tblGrid>
                <a:gridCol w="1396182"/>
                <a:gridCol w="598187"/>
                <a:gridCol w="465256"/>
                <a:gridCol w="265861"/>
                <a:gridCol w="199396"/>
                <a:gridCol w="610763"/>
                <a:gridCol w="452681"/>
                <a:gridCol w="265861"/>
                <a:gridCol w="200337"/>
              </a:tblGrid>
              <a:tr h="225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1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2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10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de definição de caso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10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dispositivo relevante </a:t>
                      </a:r>
                      <a:r>
                        <a:rPr kumimoji="0" lang="en-US" sz="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793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Presente na admissão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10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</a:t>
                      </a:r>
                      <a:r>
                        <a:rPr kumimoji="0" lang="en-US" sz="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/ 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/ 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0948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 da infecção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atual hospitalar O outro hospitalar O outro origem / </a:t>
                      </a:r>
                      <a:r>
                        <a:rPr kumimoji="0" lang="en-US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unk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atual hospitalar O outro hospitalar O outro origem / </a:t>
                      </a:r>
                      <a:r>
                        <a:rPr kumimoji="0" lang="en-US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unk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376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associada à ala atual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508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BSI: fonte </a:t>
                      </a:r>
                      <a:r>
                        <a:rPr kumimoji="0" lang="en-US" sz="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10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8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7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  <a:endParaRPr lang="en-GB" sz="700" dirty="0">
                        <a:solidFill>
                          <a:schemeClr val="tx1"/>
                        </a:solidFill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8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01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SENHOR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SENHOR</a:t>
                      </a: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4734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1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4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4734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2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4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4734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3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4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235" name="Rectangle 172"/>
          <p:cNvSpPr>
            <a:spLocks noChangeArrowheads="1"/>
          </p:cNvSpPr>
          <p:nvPr/>
        </p:nvSpPr>
        <p:spPr bwMode="auto">
          <a:xfrm>
            <a:off x="1739915" y="969963"/>
            <a:ext cx="3921125" cy="4965077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código de Hospital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[__________] 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nome Ward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(Abbr.) / Unidade Id [__________]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data da pesquisa: ___ / ___ /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20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___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923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/milímetros/</a:t>
            </a: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)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Contador Paciente: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[_________________________________]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Idade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em anos: [____]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anos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; Idade, se &lt;2 anos de idade: [_____] meses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Sexo: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M / F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   Data de admissão hospitalar: ___ / ___ / _____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ts val="831"/>
              </a:spcBef>
              <a:spcAft>
                <a:spcPct val="0"/>
              </a:spcAft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Consultor / Especialidade Paciente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[__________]			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Cirurgia desde a admissão:  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O Nenhuma cirurgia O Minimal invasive NHSN não-cirurgia /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cirurgia O NHSN -&gt; especifica (opcional): [__________]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 Desconhecido	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pontuação McCabe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 	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Doença O não-fatal O doença última análise fatal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O doença rapidamente fatal O Desconhecido	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 o peso recém-nascido, nascimento: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[______] gramas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cateter vascular Central:	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cateter vascular periférica:	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cateter urinário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   		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intubação:		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O paciente recebe </a:t>
            </a:r>
            <a:r>
              <a:rPr lang="en-US" altLang="en-US" sz="923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antimicrobiana (s)</a:t>
            </a:r>
            <a:r>
              <a:rPr lang="en-US" altLang="en-US" sz="923" baseline="30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(1)</a:t>
            </a:r>
            <a:r>
              <a:rPr lang="en-US" altLang="en-US" sz="923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 paciente tem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HAI ativa</a:t>
            </a:r>
            <a:r>
              <a:rPr lang="en-US" altLang="en-US" sz="923" baseline="300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(2)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	    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</a:t>
            </a:r>
          </a:p>
        </p:txBody>
      </p:sp>
      <p:sp>
        <p:nvSpPr>
          <p:cNvPr id="6240" name="Rectangle 976"/>
          <p:cNvSpPr>
            <a:spLocks noChangeArrowheads="1"/>
          </p:cNvSpPr>
          <p:nvPr/>
        </p:nvSpPr>
        <p:spPr bwMode="auto">
          <a:xfrm>
            <a:off x="1708151" y="711201"/>
            <a:ext cx="221138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669900"/>
                </a:solidFill>
                <a:ea typeface="ＭＳ Ｐゴシック" panose="020B0600070205080204" pitchFamily="34" charset="-128"/>
              </a:rPr>
              <a:t>dados do paciente </a:t>
            </a:r>
            <a:r>
              <a:rPr lang="en-US" altLang="en-US" sz="923" dirty="0">
                <a:solidFill>
                  <a:srgbClr val="669900"/>
                </a:solidFill>
                <a:ea typeface="ＭＳ Ｐゴシック" panose="020B0600070205080204" pitchFamily="34" charset="-128"/>
              </a:rPr>
              <a:t>(A recolher, para todos os pacientes)</a:t>
            </a:r>
          </a:p>
        </p:txBody>
      </p:sp>
      <p:grpSp>
        <p:nvGrpSpPr>
          <p:cNvPr id="2" name="Group 979"/>
          <p:cNvGrpSpPr>
            <a:grpSpLocks/>
          </p:cNvGrpSpPr>
          <p:nvPr/>
        </p:nvGrpSpPr>
        <p:grpSpPr bwMode="auto">
          <a:xfrm>
            <a:off x="5185218" y="5322891"/>
            <a:ext cx="597877" cy="266701"/>
            <a:chOff x="2531" y="1606"/>
            <a:chExt cx="408" cy="182"/>
          </a:xfrm>
          <a:noFill/>
        </p:grpSpPr>
        <p:sp>
          <p:nvSpPr>
            <p:cNvPr id="3" name="Rectangle 980"/>
            <p:cNvSpPr>
              <a:spLocks noChangeArrowheads="1"/>
            </p:cNvSpPr>
            <p:nvPr/>
          </p:nvSpPr>
          <p:spPr bwMode="auto">
            <a:xfrm>
              <a:off x="2621" y="1706"/>
              <a:ext cx="227" cy="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359" name="Rectangle 981"/>
            <p:cNvSpPr>
              <a:spLocks noChangeArrowheads="1"/>
            </p:cNvSpPr>
            <p:nvPr/>
          </p:nvSpPr>
          <p:spPr bwMode="auto">
            <a:xfrm>
              <a:off x="2531" y="1606"/>
              <a:ext cx="408" cy="1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en-US" sz="738" i="1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 SE SIM</a:t>
              </a:r>
            </a:p>
          </p:txBody>
        </p:sp>
      </p:grpSp>
      <p:sp>
        <p:nvSpPr>
          <p:cNvPr id="6242" name="Rectangle 991"/>
          <p:cNvSpPr>
            <a:spLocks noChangeArrowheads="1"/>
          </p:cNvSpPr>
          <p:nvPr/>
        </p:nvSpPr>
        <p:spPr bwMode="auto">
          <a:xfrm>
            <a:off x="4340240" y="2035176"/>
            <a:ext cx="95408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923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/ milímetros / </a:t>
            </a: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endParaRPr lang="en-US" altLang="en-US" sz="923" i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cxnSp>
        <p:nvCxnSpPr>
          <p:cNvPr id="23" name="Elbow Connector 22"/>
          <p:cNvCxnSpPr/>
          <p:nvPr/>
        </p:nvCxnSpPr>
        <p:spPr>
          <a:xfrm flipV="1">
            <a:off x="5458984" y="3387725"/>
            <a:ext cx="563562" cy="2160588"/>
          </a:xfrm>
          <a:prstGeom prst="bentConnector3">
            <a:avLst>
              <a:gd name="adj1" fmla="val 53091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5996263" y="2598504"/>
            <a:ext cx="4662487" cy="3296441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lvl1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48127" y="5768472"/>
            <a:ext cx="3410857" cy="369332"/>
          </a:xfrm>
          <a:prstGeom prst="rect">
            <a:avLst/>
          </a:prstGeom>
          <a:solidFill>
            <a:schemeClr val="bg1"/>
          </a:solidFill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O paciente tem </a:t>
            </a:r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HAI ativa</a:t>
            </a:r>
            <a:r>
              <a:rPr lang="en-US" altLang="en-US" baseline="30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(2</a:t>
            </a:r>
            <a:r>
              <a:rPr lang="en-US" altLang="en-US" baseline="300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</a:t>
            </a:r>
            <a:endParaRPr lang="en-GB" sz="44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4775092" y="2028825"/>
            <a:ext cx="6712635" cy="8223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9pPr>
          </a:lstStyle>
          <a:p>
            <a:pPr algn="ctr"/>
            <a:r>
              <a:rPr lang="en-GB" sz="1800" kern="0" dirty="0" err="1" smtClean="0"/>
              <a:t>Formulário</a:t>
            </a:r>
            <a:r>
              <a:rPr lang="en-GB" sz="1800" kern="0" dirty="0" smtClean="0"/>
              <a:t> A: </a:t>
            </a:r>
            <a:r>
              <a:rPr lang="en-GB" sz="1800" kern="0" dirty="0" err="1" smtClean="0"/>
              <a:t>secção</a:t>
            </a:r>
            <a:r>
              <a:rPr lang="en-GB" sz="1800" kern="0" dirty="0" smtClean="0"/>
              <a:t> HAI</a:t>
            </a:r>
            <a:endParaRPr lang="en-GB" sz="1800" kern="0" dirty="0"/>
          </a:p>
        </p:txBody>
      </p:sp>
    </p:spTree>
    <p:extLst>
      <p:ext uri="{BB962C8B-B14F-4D97-AF65-F5344CB8AC3E}">
        <p14:creationId xmlns:p14="http://schemas.microsoft.com/office/powerpoint/2010/main" val="135788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1241162" y="185738"/>
            <a:ext cx="7924800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FontTx/>
              <a:buNone/>
            </a:pPr>
            <a:r>
              <a:rPr lang="en-US" sz="2800" b="1">
                <a:solidFill>
                  <a:srgbClr val="333333"/>
                </a:solidFill>
              </a:rPr>
              <a:t>Pneumonia (PN1-5) </a:t>
            </a:r>
            <a:br>
              <a:rPr lang="en-US" sz="2800" b="1">
                <a:solidFill>
                  <a:srgbClr val="333333"/>
                </a:solidFill>
              </a:rPr>
            </a:br>
            <a:r>
              <a:rPr lang="en-US" sz="2800" b="1">
                <a:solidFill>
                  <a:srgbClr val="333333"/>
                </a:solidFill>
              </a:rPr>
              <a:t> </a:t>
            </a:r>
            <a:endParaRPr lang="en-US" sz="2000" b="1">
              <a:solidFill>
                <a:srgbClr val="333333"/>
              </a:solidFill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184012" y="849313"/>
            <a:ext cx="8851900" cy="257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9875" indent="-268288"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FontTx/>
              <a:buNone/>
              <a:defRPr/>
            </a:pPr>
            <a:r>
              <a:rPr lang="en-US" sz="1600" b="1" dirty="0" err="1" smtClean="0"/>
              <a:t>Imagiologia</a:t>
            </a:r>
            <a:r>
              <a:rPr lang="en-US" sz="1600" b="1" dirty="0" smtClean="0"/>
              <a:t>: </a:t>
            </a:r>
            <a:r>
              <a:rPr lang="en-US" sz="1600" dirty="0" smtClean="0">
                <a:solidFill>
                  <a:srgbClr val="FF0000"/>
                </a:solidFill>
              </a:rPr>
              <a:t>1 </a:t>
            </a:r>
            <a:r>
              <a:rPr lang="en-US" sz="1600" dirty="0" err="1" smtClean="0">
                <a:solidFill>
                  <a:srgbClr val="FF0000"/>
                </a:solidFill>
              </a:rPr>
              <a:t>exame</a:t>
            </a:r>
            <a:r>
              <a:rPr lang="en-US" sz="1600" dirty="0" smtClean="0">
                <a:solidFill>
                  <a:srgbClr val="FF0000"/>
                </a:solidFill>
              </a:rPr>
              <a:t> de </a:t>
            </a:r>
            <a:r>
              <a:rPr lang="en-US" sz="1600" dirty="0" err="1" smtClean="0">
                <a:solidFill>
                  <a:srgbClr val="FF0000"/>
                </a:solidFill>
              </a:rPr>
              <a:t>imagem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torácico</a:t>
            </a:r>
            <a:r>
              <a:rPr lang="en-US" sz="1600" dirty="0" smtClean="0">
                <a:solidFill>
                  <a:srgbClr val="FF0000"/>
                </a:solidFill>
              </a:rPr>
              <a:t> (RX </a:t>
            </a:r>
            <a:r>
              <a:rPr lang="en-US" sz="1600" dirty="0" err="1" smtClean="0">
                <a:solidFill>
                  <a:srgbClr val="FF0000"/>
                </a:solidFill>
              </a:rPr>
              <a:t>ou</a:t>
            </a:r>
            <a:r>
              <a:rPr lang="en-US" sz="1600" dirty="0" smtClean="0">
                <a:solidFill>
                  <a:srgbClr val="FF0000"/>
                </a:solidFill>
              </a:rPr>
              <a:t> TC) </a:t>
            </a:r>
            <a:r>
              <a:rPr lang="en-US" sz="1600" dirty="0" err="1" smtClean="0">
                <a:solidFill>
                  <a:srgbClr val="FF0000"/>
                </a:solidFill>
              </a:rPr>
              <a:t>sugestivo</a:t>
            </a:r>
            <a:r>
              <a:rPr lang="en-US" sz="1600" dirty="0" smtClean="0">
                <a:solidFill>
                  <a:srgbClr val="FF0000"/>
                </a:solidFill>
              </a:rPr>
              <a:t> de pneumonia</a:t>
            </a:r>
            <a:r>
              <a:rPr lang="en-US" sz="1600" dirty="0" smtClean="0"/>
              <a:t>. No </a:t>
            </a:r>
            <a:r>
              <a:rPr lang="en-US" sz="1600" dirty="0" err="1" smtClean="0"/>
              <a:t>caso</a:t>
            </a:r>
            <a:r>
              <a:rPr lang="en-US" sz="1600" dirty="0" smtClean="0"/>
              <a:t> de </a:t>
            </a:r>
            <a:r>
              <a:rPr lang="en-US" sz="1600" dirty="0" err="1" smtClean="0"/>
              <a:t>patologia</a:t>
            </a:r>
            <a:r>
              <a:rPr lang="en-US" sz="1600" dirty="0" smtClean="0"/>
              <a:t> </a:t>
            </a:r>
            <a:r>
              <a:rPr lang="en-US" sz="1600" dirty="0" err="1" smtClean="0"/>
              <a:t>cardíaca</a:t>
            </a:r>
            <a:r>
              <a:rPr lang="en-US" sz="1600" dirty="0" smtClean="0"/>
              <a:t> 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err="1" smtClean="0"/>
              <a:t>pulmonar</a:t>
            </a:r>
            <a:r>
              <a:rPr lang="en-US" sz="1600" dirty="0" smtClean="0"/>
              <a:t> de base, </a:t>
            </a:r>
            <a:r>
              <a:rPr lang="en-US" sz="1600" dirty="0" err="1" smtClean="0"/>
              <a:t>são</a:t>
            </a:r>
            <a:r>
              <a:rPr lang="en-US" sz="1600" dirty="0" smtClean="0"/>
              <a:t> </a:t>
            </a:r>
            <a:r>
              <a:rPr lang="en-US" sz="1600" dirty="0" err="1" smtClean="0"/>
              <a:t>necessários</a:t>
            </a:r>
            <a:r>
              <a:rPr lang="en-US" sz="1600" dirty="0" smtClean="0"/>
              <a:t> 2 </a:t>
            </a:r>
            <a:r>
              <a:rPr lang="en-US" sz="1600" dirty="0" err="1" smtClean="0"/>
              <a:t>exames</a:t>
            </a:r>
            <a:r>
              <a:rPr lang="en-US" sz="1600" dirty="0" smtClean="0"/>
              <a:t>, </a:t>
            </a:r>
            <a:r>
              <a:rPr lang="en-US" sz="1600" dirty="0" err="1" smtClean="0"/>
              <a:t>excepto</a:t>
            </a:r>
            <a:r>
              <a:rPr lang="en-US" sz="1600" dirty="0" smtClean="0"/>
              <a:t> se </a:t>
            </a:r>
            <a:r>
              <a:rPr lang="en-US" sz="1600" dirty="0" err="1" smtClean="0"/>
              <a:t>existirem</a:t>
            </a:r>
            <a:r>
              <a:rPr lang="en-US" sz="1600" dirty="0" smtClean="0"/>
              <a:t> </a:t>
            </a:r>
            <a:r>
              <a:rPr lang="en-US" sz="1600" dirty="0" err="1" smtClean="0"/>
              <a:t>exames</a:t>
            </a:r>
            <a:r>
              <a:rPr lang="en-US" sz="1600" dirty="0" smtClean="0"/>
              <a:t> </a:t>
            </a:r>
            <a:r>
              <a:rPr lang="en-US" sz="1600" dirty="0" err="1" smtClean="0"/>
              <a:t>prévios</a:t>
            </a:r>
            <a:r>
              <a:rPr lang="en-US" sz="1600" dirty="0" smtClean="0"/>
              <a:t> para </a:t>
            </a:r>
            <a:r>
              <a:rPr lang="en-US" sz="1600" dirty="0" err="1" smtClean="0"/>
              <a:t>comparação</a:t>
            </a:r>
            <a:r>
              <a:rPr lang="en-US" sz="1600" dirty="0" smtClean="0"/>
              <a:t>.</a:t>
            </a:r>
          </a:p>
          <a:p>
            <a:pPr eaLnBrk="1" hangingPunct="1">
              <a:buClrTx/>
              <a:buFontTx/>
              <a:buNone/>
              <a:defRPr/>
            </a:pPr>
            <a:r>
              <a:rPr lang="en-US" sz="1600" b="1" dirty="0" smtClean="0"/>
              <a:t>E</a:t>
            </a:r>
            <a:r>
              <a:rPr lang="en-US" sz="1600" dirty="0" smtClean="0"/>
              <a:t> </a:t>
            </a:r>
            <a:r>
              <a:rPr lang="en-US" sz="1600" b="1" dirty="0" smtClean="0"/>
              <a:t>PELO MENOS 1 </a:t>
            </a:r>
            <a:r>
              <a:rPr lang="en-US" sz="1600" dirty="0" smtClean="0"/>
              <a:t>dos </a:t>
            </a:r>
            <a:r>
              <a:rPr lang="en-US" sz="1600" dirty="0" err="1" smtClean="0"/>
              <a:t>seguintes</a:t>
            </a:r>
            <a:r>
              <a:rPr lang="en-US" sz="1600" dirty="0" smtClean="0"/>
              <a:t>:</a:t>
            </a:r>
          </a:p>
          <a:p>
            <a:pPr marL="344487" indent="-34290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n-US" sz="1600" dirty="0" err="1" smtClean="0">
                <a:solidFill>
                  <a:srgbClr val="FF0000"/>
                </a:solidFill>
              </a:rPr>
              <a:t>Febre</a:t>
            </a:r>
            <a:r>
              <a:rPr lang="en-US" sz="1600" dirty="0" smtClean="0">
                <a:solidFill>
                  <a:srgbClr val="FF0000"/>
                </a:solidFill>
              </a:rPr>
              <a:t> (&gt;38ºC)</a:t>
            </a:r>
          </a:p>
          <a:p>
            <a:pPr marL="344487" indent="-34290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n-US" sz="1600" dirty="0" err="1" smtClean="0"/>
              <a:t>Leucopénia</a:t>
            </a:r>
            <a:r>
              <a:rPr lang="en-US" sz="1600" dirty="0" smtClean="0"/>
              <a:t> 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err="1" smtClean="0"/>
              <a:t>leucocitose</a:t>
            </a:r>
            <a:r>
              <a:rPr lang="en-US" sz="1600" dirty="0" smtClean="0"/>
              <a:t> (&lt;4 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smtClean="0">
                <a:solidFill>
                  <a:srgbClr val="FF0000"/>
                </a:solidFill>
              </a:rPr>
              <a:t>≥12 x 10 </a:t>
            </a:r>
            <a:r>
              <a:rPr lang="en-US" sz="1600" baseline="30000" dirty="0" smtClean="0">
                <a:solidFill>
                  <a:srgbClr val="FF0000"/>
                </a:solidFill>
              </a:rPr>
              <a:t>6</a:t>
            </a:r>
            <a:r>
              <a:rPr lang="en-US" sz="1600" dirty="0" smtClean="0">
                <a:solidFill>
                  <a:srgbClr val="FF0000"/>
                </a:solidFill>
              </a:rPr>
              <a:t> /l</a:t>
            </a:r>
            <a:r>
              <a:rPr lang="en-US" sz="1600" dirty="0" smtClean="0"/>
              <a:t>)</a:t>
            </a:r>
          </a:p>
          <a:p>
            <a:pPr eaLnBrk="1" hangingPunct="1">
              <a:buClrTx/>
              <a:buFontTx/>
              <a:buNone/>
              <a:defRPr/>
            </a:pPr>
            <a:r>
              <a:rPr lang="en-US" sz="1600" b="1" dirty="0" smtClean="0"/>
              <a:t>E</a:t>
            </a:r>
            <a:r>
              <a:rPr lang="en-US" sz="1600" dirty="0" smtClean="0"/>
              <a:t> </a:t>
            </a:r>
            <a:r>
              <a:rPr lang="en-US" sz="1600" b="1" dirty="0" smtClean="0"/>
              <a:t>PELO MENOS 1 </a:t>
            </a:r>
            <a:r>
              <a:rPr lang="en-US" sz="1600" dirty="0" smtClean="0"/>
              <a:t>dos </a:t>
            </a:r>
            <a:r>
              <a:rPr lang="en-US" sz="1600" dirty="0" err="1" smtClean="0"/>
              <a:t>seguintes</a:t>
            </a:r>
            <a:r>
              <a:rPr lang="en-US" sz="1600" dirty="0" smtClean="0"/>
              <a:t> (</a:t>
            </a:r>
            <a:r>
              <a:rPr lang="en-US" sz="1600" b="1" dirty="0" err="1" smtClean="0"/>
              <a:t>critérios</a:t>
            </a:r>
            <a:r>
              <a:rPr lang="en-US" sz="1600" b="1" dirty="0" smtClean="0"/>
              <a:t> PN1-3) OU PELO MENOS 2 </a:t>
            </a:r>
            <a:r>
              <a:rPr lang="en-US" sz="1600" dirty="0" smtClean="0"/>
              <a:t>dos </a:t>
            </a:r>
            <a:r>
              <a:rPr lang="en-US" sz="1600" dirty="0" err="1" smtClean="0"/>
              <a:t>seguintes</a:t>
            </a:r>
            <a:r>
              <a:rPr lang="en-US" sz="1600" dirty="0" smtClean="0"/>
              <a:t> (</a:t>
            </a:r>
            <a:r>
              <a:rPr lang="en-US" sz="1600" b="1" dirty="0" err="1" smtClean="0"/>
              <a:t>critérios</a:t>
            </a:r>
            <a:r>
              <a:rPr lang="en-US" sz="1600" b="1" dirty="0" smtClean="0"/>
              <a:t> PN4-5):</a:t>
            </a:r>
          </a:p>
          <a:p>
            <a:pPr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Início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ou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alteração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das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caraterísticas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) de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expetoração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purulenta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tosse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dispneia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taquipneia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auscultação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pulmonar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alterada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fervores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roncos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sibilos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),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agravamento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das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trocas</a:t>
            </a:r>
            <a:r>
              <a:rPr lang="en-US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gasosas</a:t>
            </a:r>
            <a:endParaRPr lang="en-US" sz="1600" dirty="0" smtClean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614371"/>
              </p:ext>
            </p:extLst>
          </p:nvPr>
        </p:nvGraphicFramePr>
        <p:xfrm>
          <a:off x="1241162" y="3587750"/>
          <a:ext cx="8615362" cy="2629507"/>
        </p:xfrm>
        <a:graphic>
          <a:graphicData uri="http://schemas.openxmlformats.org/drawingml/2006/table">
            <a:tbl>
              <a:tblPr/>
              <a:tblGrid>
                <a:gridCol w="1722443"/>
                <a:gridCol w="1722444"/>
                <a:gridCol w="1724016"/>
                <a:gridCol w="1722443"/>
                <a:gridCol w="1724016"/>
              </a:tblGrid>
              <a:tr h="33444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PN1</a:t>
                      </a: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PN2</a:t>
                      </a: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PN3</a:t>
                      </a: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PN4</a:t>
                      </a: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PN5</a:t>
                      </a: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</a:tr>
              <a:tr h="229445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Cultura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quantitativa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positive do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trato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respiratório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inferior (LBA, PB, DPA)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Cultura quantitativa positiva, possivelmente contaminada do trato respiratório inferior (ETA)</a:t>
                      </a: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Positividade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métodos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locais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alternativos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antigenúrias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,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microbiologia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líquido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pleural, Ag/Ac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obtidos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a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partir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secreções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repiratórias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))</a:t>
                      </a: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Cultura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não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quantitativa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expetoração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Cultura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microbiológica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negativa</a:t>
                      </a: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54" marB="4568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241162" y="6300788"/>
            <a:ext cx="8599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pt-PT" sz="1600">
                <a:solidFill>
                  <a:schemeClr val="tx1"/>
                </a:solidFill>
              </a:rPr>
              <a:t>LBA=Lavado bronco-alveolar; PB=colheita protegida com escovagem; DPA=Aspirado distal protegido; ETA=aspirado endo-traqueals</a:t>
            </a:r>
          </a:p>
        </p:txBody>
      </p:sp>
    </p:spTree>
    <p:extLst>
      <p:ext uri="{BB962C8B-B14F-4D97-AF65-F5344CB8AC3E}">
        <p14:creationId xmlns:p14="http://schemas.microsoft.com/office/powerpoint/2010/main" val="193049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Marcadores</a:t>
            </a:r>
            <a:r>
              <a:rPr lang="en-GB" dirty="0" smtClean="0"/>
              <a:t> de resistência a antimicrobianos e códigos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79917" y="793102"/>
            <a:ext cx="11747241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>
              <a:spcAft>
                <a:spcPts val="600"/>
              </a:spcAft>
            </a:pP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Para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cada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 err="1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antimicrobiano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indicar se microrganismo é susceptível (S), o intermediário (I), resistentes (R) ou susceptibilidade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desconhecido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(U):</a:t>
            </a:r>
            <a:endParaRPr lang="en-GB" kern="1100" dirty="0" smtClean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0">
              <a:spcAft>
                <a:spcPts val="600"/>
              </a:spcAft>
              <a:tabLst>
                <a:tab pos="1687830" algn="l"/>
              </a:tabLst>
            </a:pPr>
            <a:r>
              <a:rPr lang="en-GB" i="1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Staphylococcus </a:t>
            </a:r>
            <a:r>
              <a:rPr lang="en-GB" i="1" kern="1100" dirty="0" err="1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aureus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 	</a:t>
            </a:r>
            <a:endParaRPr lang="en-GB" kern="1100" dirty="0" smtClean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 eaLnBrk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MRSA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 Suscetibilidade a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oxacilina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(OXA) ou outro marcador de resistente à meticilina 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S. </a:t>
            </a:r>
            <a:r>
              <a:rPr lang="en-GB" i="1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aureus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(MRSA), tal como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cefoxitina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(FOX),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cloxacilina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(CLO),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dicloxacilina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(DIC),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flucloxacillin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(FLC), (meticilina (MET) 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 eaLnBrk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VISA, VRSA: Suscetibilidade a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glicopeptídeos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(GLY):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vancomicina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(VAN) ou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teicoplanina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TEC)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0">
              <a:spcAft>
                <a:spcPts val="600"/>
              </a:spcAft>
            </a:pPr>
            <a:r>
              <a:rPr lang="en-GB" i="1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Enterococcus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spp .: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 eaLnBrk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VRE: Suscetibilidade a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glicopeptídeos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(GLY):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vancomicina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(VAN) ou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teicoplanina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(TEC)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925" eaLnBrk="0">
              <a:spcAft>
                <a:spcPts val="600"/>
              </a:spcAft>
            </a:pP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Enterobacteriaceae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(Escherichia coli, </a:t>
            </a:r>
            <a:r>
              <a:rPr lang="en-GB" i="1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Klebsiella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spp.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en-GB" i="1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Enterobacter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spp.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Proteus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spp.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en-GB" i="1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Citrobacter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spp.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en-GB" i="1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Serratia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spp., </a:t>
            </a:r>
            <a:r>
              <a:rPr lang="en-GB" i="1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Morganella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spp.</a:t>
            </a: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Terceira geração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cefalosporinas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(C3G):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cefotaxima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(CTX), ceftriaxona (CRO),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ceftazidima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(CAZ)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carbapenemos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CAR):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imipenem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(IPM),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meropenem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(MEM),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doripenem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(DOR)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0">
              <a:spcAft>
                <a:spcPts val="600"/>
              </a:spcAft>
            </a:pPr>
            <a:r>
              <a:rPr lang="en-GB" i="1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i="1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Pseudomonas </a:t>
            </a:r>
            <a:r>
              <a:rPr lang="en-GB" i="1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aeruginosa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carbapenemos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CAR):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imipenem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(IPM),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meropenem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(MEM),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doripenem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(DOR)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0">
              <a:spcAft>
                <a:spcPts val="600"/>
              </a:spcAft>
            </a:pPr>
            <a:r>
              <a:rPr lang="en-GB" kern="1100" dirty="0"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i="1" kern="1100" dirty="0" err="1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Acinetobacter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spp .:</a:t>
            </a:r>
            <a:endParaRPr lang="en-GB" kern="1100" dirty="0">
              <a:latin typeface="Tahoma" panose="020B060403050404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carbapenemos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</a:t>
            </a:r>
            <a:r>
              <a:rPr lang="en-GB" kern="1100" dirty="0" smtClean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CAR):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imipenem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(IPM),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meropenem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(MEM), </a:t>
            </a:r>
            <a:r>
              <a:rPr lang="en-GB" kern="1100" dirty="0" err="1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doripenem</a:t>
            </a:r>
            <a:r>
              <a:rPr lang="en-GB" kern="1100" dirty="0">
                <a:highlight>
                  <a:srgbClr val="FFFF00"/>
                </a:highlight>
                <a:latin typeface="Tahoma" panose="020B060403050404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(DOR)</a:t>
            </a:r>
          </a:p>
        </p:txBody>
      </p:sp>
    </p:spTree>
    <p:extLst>
      <p:ext uri="{BB962C8B-B14F-4D97-AF65-F5344CB8AC3E}">
        <p14:creationId xmlns:p14="http://schemas.microsoft.com/office/powerpoint/2010/main" val="75458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9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736"/>
              </p:ext>
            </p:extLst>
          </p:nvPr>
        </p:nvGraphicFramePr>
        <p:xfrm>
          <a:off x="859972" y="1247670"/>
          <a:ext cx="10116456" cy="5014721"/>
        </p:xfrm>
        <a:graphic>
          <a:graphicData uri="http://schemas.openxmlformats.org/drawingml/2006/table">
            <a:tbl>
              <a:tblPr/>
              <a:tblGrid>
                <a:gridCol w="3170803"/>
                <a:gridCol w="1358515"/>
                <a:gridCol w="1056619"/>
                <a:gridCol w="603784"/>
                <a:gridCol w="452838"/>
                <a:gridCol w="1387075"/>
                <a:gridCol w="1028063"/>
                <a:gridCol w="603784"/>
                <a:gridCol w="454975"/>
              </a:tblGrid>
              <a:tr h="317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1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2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43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de definição de caso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PN4</a:t>
                      </a: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21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Dispositivo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relevante </a:t>
                      </a:r>
                      <a:r>
                        <a:rPr kumimoji="0" lang="en-US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●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Nenhuma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21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Presente na admissão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03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</a:t>
                      </a:r>
                      <a:r>
                        <a:rPr kumimoji="0" lang="en-US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24/3 / 2016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/ 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4090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 da infecção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Hospital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hospital O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origem /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desconhecida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Hospital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hospital O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desconhecida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21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associada à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enfermaria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atual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73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BSI: fonte </a:t>
                      </a:r>
                      <a:r>
                        <a:rPr kumimoji="0" lang="en-US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037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02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Sensibilidade</a:t>
                      </a:r>
                      <a:endParaRPr kumimoji="0" lang="en-US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Sensibilidade</a:t>
                      </a:r>
                      <a:endParaRPr kumimoji="0" lang="en-US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74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KLEPNE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C3G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74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CAR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74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74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74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74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5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86024" y="622230"/>
            <a:ext cx="6712635" cy="822325"/>
          </a:xfrm>
        </p:spPr>
        <p:txBody>
          <a:bodyPr/>
          <a:lstStyle/>
          <a:p>
            <a:pPr algn="ctr"/>
            <a:r>
              <a:rPr lang="en-GB" sz="1800" dirty="0" err="1" smtClean="0"/>
              <a:t>Formulário</a:t>
            </a:r>
            <a:r>
              <a:rPr lang="en-GB" sz="1800" dirty="0" smtClean="0"/>
              <a:t> A: </a:t>
            </a:r>
            <a:r>
              <a:rPr lang="en-GB" sz="1800" dirty="0" err="1" smtClean="0"/>
              <a:t>secção</a:t>
            </a:r>
            <a:r>
              <a:rPr lang="en-GB" sz="1800" dirty="0" smtClean="0"/>
              <a:t> HAI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92507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111616"/>
            <a:ext cx="10972800" cy="822325"/>
          </a:xfrm>
        </p:spPr>
        <p:txBody>
          <a:bodyPr/>
          <a:lstStyle/>
          <a:p>
            <a:r>
              <a:rPr lang="en-GB" dirty="0" smtClean="0"/>
              <a:t>Caso clínico 3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1801" y="555870"/>
            <a:ext cx="11368617" cy="5162550"/>
          </a:xfrm>
        </p:spPr>
        <p:txBody>
          <a:bodyPr/>
          <a:lstStyle/>
          <a:p>
            <a:r>
              <a:rPr lang="en-GB" sz="1800" dirty="0" smtClean="0"/>
              <a:t>2 </a:t>
            </a:r>
            <a:r>
              <a:rPr lang="en-GB" sz="1800" dirty="0"/>
              <a:t>de março: </a:t>
            </a:r>
            <a:r>
              <a:rPr lang="en-GB" sz="1800" dirty="0" err="1" smtClean="0"/>
              <a:t>Sexo</a:t>
            </a:r>
            <a:r>
              <a:rPr lang="en-GB" sz="1800" dirty="0" smtClean="0"/>
              <a:t> </a:t>
            </a:r>
            <a:r>
              <a:rPr lang="en-GB" sz="1800" dirty="0" err="1" smtClean="0"/>
              <a:t>masculino</a:t>
            </a:r>
            <a:r>
              <a:rPr lang="en-GB" sz="1800" dirty="0" smtClean="0"/>
              <a:t>, 69 </a:t>
            </a:r>
            <a:r>
              <a:rPr lang="en-GB" sz="1800" dirty="0" err="1" smtClean="0"/>
              <a:t>anos</a:t>
            </a:r>
            <a:r>
              <a:rPr lang="en-GB" sz="1800" dirty="0" smtClean="0"/>
              <a:t>; </a:t>
            </a:r>
            <a:r>
              <a:rPr lang="en-GB" sz="1800" dirty="0" err="1" smtClean="0"/>
              <a:t>admitido</a:t>
            </a:r>
            <a:r>
              <a:rPr lang="en-GB" sz="1800" dirty="0" smtClean="0"/>
              <a:t> </a:t>
            </a:r>
            <a:r>
              <a:rPr lang="en-GB" sz="1800" dirty="0"/>
              <a:t>para </a:t>
            </a:r>
            <a:r>
              <a:rPr lang="en-GB" sz="1800" dirty="0" err="1" smtClean="0"/>
              <a:t>esofagectomia</a:t>
            </a:r>
            <a:r>
              <a:rPr lang="en-GB" sz="1800" dirty="0" smtClean="0"/>
              <a:t> </a:t>
            </a:r>
            <a:r>
              <a:rPr lang="en-GB" sz="1800" dirty="0" err="1" smtClean="0"/>
              <a:t>eletiva</a:t>
            </a:r>
            <a:r>
              <a:rPr lang="en-GB" sz="1800" dirty="0" smtClean="0"/>
              <a:t> </a:t>
            </a:r>
            <a:r>
              <a:rPr lang="en-GB" sz="1800" dirty="0" err="1" smtClean="0"/>
              <a:t>por</a:t>
            </a:r>
            <a:r>
              <a:rPr lang="en-GB" sz="1800" dirty="0" smtClean="0"/>
              <a:t> </a:t>
            </a:r>
            <a:r>
              <a:rPr lang="en-GB" sz="1800" dirty="0" err="1" smtClean="0"/>
              <a:t>neoplasia</a:t>
            </a:r>
            <a:endParaRPr lang="en-GB" sz="1800" dirty="0" smtClean="0"/>
          </a:p>
          <a:p>
            <a:endParaRPr lang="en-GB" sz="1800" dirty="0"/>
          </a:p>
          <a:p>
            <a:r>
              <a:rPr lang="en-GB" sz="1800" dirty="0" smtClean="0"/>
              <a:t>4 </a:t>
            </a:r>
            <a:r>
              <a:rPr lang="en-GB" sz="1800" dirty="0"/>
              <a:t>de março: </a:t>
            </a:r>
            <a:r>
              <a:rPr lang="en-GB" sz="1800" dirty="0" err="1" smtClean="0"/>
              <a:t>cirurgia</a:t>
            </a:r>
            <a:endParaRPr lang="en-GB" sz="1800" dirty="0" smtClean="0"/>
          </a:p>
          <a:p>
            <a:endParaRPr lang="en-GB" sz="1800" dirty="0"/>
          </a:p>
          <a:p>
            <a:r>
              <a:rPr lang="en-GB" sz="1800" dirty="0" smtClean="0"/>
              <a:t>7 de </a:t>
            </a:r>
            <a:r>
              <a:rPr lang="en-GB" sz="1800" dirty="0" err="1" smtClean="0"/>
              <a:t>março</a:t>
            </a:r>
            <a:r>
              <a:rPr lang="en-GB" sz="1800" dirty="0" smtClean="0"/>
              <a:t>: </a:t>
            </a:r>
            <a:r>
              <a:rPr lang="en-GB" sz="1800" dirty="0" err="1" smtClean="0"/>
              <a:t>Febre</a:t>
            </a:r>
            <a:r>
              <a:rPr lang="en-GB" sz="1800" dirty="0" smtClean="0"/>
              <a:t> </a:t>
            </a:r>
            <a:r>
              <a:rPr lang="en-GB" sz="1800" dirty="0" err="1" smtClean="0"/>
              <a:t>baixa</a:t>
            </a:r>
            <a:r>
              <a:rPr lang="en-GB" sz="1800" dirty="0" smtClean="0"/>
              <a:t> (37,7ºC); TC de </a:t>
            </a:r>
            <a:r>
              <a:rPr lang="en-GB" sz="1800" dirty="0" err="1" smtClean="0"/>
              <a:t>tórax</a:t>
            </a:r>
            <a:r>
              <a:rPr lang="en-GB" sz="1800" dirty="0" smtClean="0"/>
              <a:t>: </a:t>
            </a:r>
            <a:r>
              <a:rPr lang="en-GB" sz="1800" dirty="0" err="1" smtClean="0"/>
              <a:t>sinais</a:t>
            </a:r>
            <a:r>
              <a:rPr lang="en-GB" sz="1800" dirty="0" smtClean="0"/>
              <a:t> </a:t>
            </a:r>
            <a:r>
              <a:rPr lang="en-GB" sz="1800" dirty="0"/>
              <a:t>de </a:t>
            </a:r>
            <a:r>
              <a:rPr lang="en-GB" sz="1800" dirty="0" err="1"/>
              <a:t>atelectasia</a:t>
            </a:r>
            <a:r>
              <a:rPr lang="en-GB" sz="1800" dirty="0"/>
              <a:t> </a:t>
            </a:r>
            <a:r>
              <a:rPr lang="en-GB" sz="1800" dirty="0" err="1" smtClean="0"/>
              <a:t>pulmonar</a:t>
            </a:r>
            <a:r>
              <a:rPr lang="en-GB" sz="1800" dirty="0"/>
              <a:t> </a:t>
            </a:r>
            <a:r>
              <a:rPr lang="en-GB" sz="1800" dirty="0" smtClean="0"/>
              <a:t>e </a:t>
            </a:r>
            <a:r>
              <a:rPr lang="en-GB" sz="1800" dirty="0" err="1" smtClean="0"/>
              <a:t>alterações</a:t>
            </a:r>
            <a:r>
              <a:rPr lang="en-GB" sz="1800" dirty="0" smtClean="0"/>
              <a:t> e </a:t>
            </a:r>
            <a:r>
              <a:rPr lang="en-GB" sz="1800" dirty="0" err="1"/>
              <a:t>inflamatórias</a:t>
            </a:r>
            <a:r>
              <a:rPr lang="en-GB" sz="1800" dirty="0"/>
              <a:t> </a:t>
            </a:r>
            <a:r>
              <a:rPr lang="en-GB" sz="1800" dirty="0" err="1" smtClean="0"/>
              <a:t>na</a:t>
            </a:r>
            <a:r>
              <a:rPr lang="en-GB" sz="1800" dirty="0" smtClean="0"/>
              <a:t> anastomose </a:t>
            </a:r>
            <a:r>
              <a:rPr lang="en-GB" sz="1800" dirty="0" err="1"/>
              <a:t>esofágica</a:t>
            </a:r>
            <a:r>
              <a:rPr lang="en-GB" sz="1800" dirty="0"/>
              <a:t> </a:t>
            </a:r>
            <a:endParaRPr lang="en-GB" sz="1800" dirty="0" smtClean="0"/>
          </a:p>
          <a:p>
            <a:endParaRPr lang="en-GB" sz="1800" dirty="0"/>
          </a:p>
          <a:p>
            <a:r>
              <a:rPr lang="en-GB" sz="1800" dirty="0"/>
              <a:t>11 de março: </a:t>
            </a:r>
            <a:r>
              <a:rPr lang="en-GB" sz="1800" dirty="0" err="1" smtClean="0"/>
              <a:t>inserção</a:t>
            </a:r>
            <a:r>
              <a:rPr lang="en-GB" sz="1800" dirty="0" smtClean="0"/>
              <a:t> de CVC</a:t>
            </a:r>
          </a:p>
          <a:p>
            <a:endParaRPr lang="en-GB" sz="1800" dirty="0"/>
          </a:p>
          <a:p>
            <a:r>
              <a:rPr lang="en-GB" sz="1800" dirty="0"/>
              <a:t>19 de Março: </a:t>
            </a:r>
            <a:r>
              <a:rPr lang="en-GB" sz="1800" dirty="0">
                <a:solidFill>
                  <a:srgbClr val="FF0000"/>
                </a:solidFill>
              </a:rPr>
              <a:t>febre 39,2 </a:t>
            </a:r>
            <a:r>
              <a:rPr lang="en-GB" sz="1800" dirty="0"/>
              <a:t>com </a:t>
            </a:r>
            <a:r>
              <a:rPr lang="en-GB" sz="1800" dirty="0">
                <a:solidFill>
                  <a:srgbClr val="FF0000"/>
                </a:solidFill>
              </a:rPr>
              <a:t>choque séptico</a:t>
            </a:r>
            <a:r>
              <a:rPr lang="en-GB" sz="1800" dirty="0"/>
              <a:t>. </a:t>
            </a:r>
            <a:r>
              <a:rPr lang="en-GB" sz="1800" dirty="0" err="1" smtClean="0"/>
              <a:t>Leucócitos</a:t>
            </a:r>
            <a:r>
              <a:rPr lang="en-GB" sz="1800" dirty="0" smtClean="0"/>
              <a:t>: </a:t>
            </a:r>
            <a:r>
              <a:rPr lang="en-GB" sz="1800" dirty="0" smtClean="0">
                <a:solidFill>
                  <a:srgbClr val="FF0000"/>
                </a:solidFill>
              </a:rPr>
              <a:t>19000/mm</a:t>
            </a:r>
            <a:r>
              <a:rPr lang="en-GB" sz="1800" baseline="30000" dirty="0" smtClean="0">
                <a:solidFill>
                  <a:srgbClr val="FF0000"/>
                </a:solidFill>
              </a:rPr>
              <a:t>3</a:t>
            </a:r>
            <a:r>
              <a:rPr lang="en-GB" sz="1800" dirty="0"/>
              <a:t>. Entubado e transferido para </a:t>
            </a:r>
            <a:r>
              <a:rPr lang="en-GB" sz="1800" dirty="0" smtClean="0"/>
              <a:t>UCI. </a:t>
            </a:r>
            <a:r>
              <a:rPr lang="en-GB" sz="1800" dirty="0"/>
              <a:t>O cateter central foi </a:t>
            </a:r>
            <a:r>
              <a:rPr lang="en-GB" sz="1800" dirty="0" err="1"/>
              <a:t>substituído</a:t>
            </a:r>
            <a:r>
              <a:rPr lang="en-GB" sz="1800" dirty="0"/>
              <a:t> </a:t>
            </a:r>
            <a:r>
              <a:rPr lang="en-GB" sz="1800" dirty="0" smtClean="0"/>
              <a:t>e a </a:t>
            </a:r>
            <a:r>
              <a:rPr lang="en-GB" sz="1800" dirty="0"/>
              <a:t>ponta enviada para </a:t>
            </a:r>
            <a:r>
              <a:rPr lang="en-GB" sz="1800" dirty="0" err="1" smtClean="0"/>
              <a:t>cultura</a:t>
            </a:r>
            <a:r>
              <a:rPr lang="en-GB" sz="1800" dirty="0" smtClean="0"/>
              <a:t>. TC</a:t>
            </a:r>
            <a:r>
              <a:rPr lang="en-GB" sz="1800" dirty="0"/>
              <a:t>: </a:t>
            </a:r>
            <a:r>
              <a:rPr lang="en-GB" sz="1800" dirty="0">
                <a:solidFill>
                  <a:srgbClr val="FF0000"/>
                </a:solidFill>
              </a:rPr>
              <a:t>alargamento do mediastino com a presença de um nível de líquido de ar, de </a:t>
            </a:r>
            <a:r>
              <a:rPr lang="en-GB" sz="1800" dirty="0" err="1">
                <a:solidFill>
                  <a:srgbClr val="FF0000"/>
                </a:solidFill>
              </a:rPr>
              <a:t>acordo</a:t>
            </a:r>
            <a:r>
              <a:rPr lang="en-GB" sz="1800" dirty="0">
                <a:solidFill>
                  <a:srgbClr val="FF0000"/>
                </a:solidFill>
              </a:rPr>
              <a:t> </a:t>
            </a:r>
            <a:r>
              <a:rPr lang="en-GB" sz="1800" dirty="0" smtClean="0">
                <a:solidFill>
                  <a:srgbClr val="FF0000"/>
                </a:solidFill>
              </a:rPr>
              <a:t>com </a:t>
            </a:r>
            <a:r>
              <a:rPr lang="en-GB" sz="1800" dirty="0" err="1" smtClean="0">
                <a:solidFill>
                  <a:srgbClr val="FF0000"/>
                </a:solidFill>
              </a:rPr>
              <a:t>mediastinite</a:t>
            </a:r>
            <a:r>
              <a:rPr lang="en-GB" sz="1800" dirty="0"/>
              <a:t>. </a:t>
            </a:r>
            <a:r>
              <a:rPr lang="en-GB" sz="1800" dirty="0" err="1" smtClean="0"/>
              <a:t>Iniciados</a:t>
            </a:r>
            <a:r>
              <a:rPr lang="en-GB" sz="1800" dirty="0" smtClean="0"/>
              <a:t>: </a:t>
            </a:r>
            <a:r>
              <a:rPr lang="en-GB" sz="1800" dirty="0" err="1" smtClean="0"/>
              <a:t>meropenem</a:t>
            </a:r>
            <a:r>
              <a:rPr lang="en-GB" sz="1800" dirty="0" smtClean="0"/>
              <a:t> </a:t>
            </a:r>
            <a:r>
              <a:rPr lang="en-GB" sz="1800" dirty="0"/>
              <a:t>2gx3 IV, </a:t>
            </a:r>
            <a:r>
              <a:rPr lang="en-GB" sz="1800" dirty="0" err="1" smtClean="0"/>
              <a:t>vancomicina</a:t>
            </a:r>
            <a:r>
              <a:rPr lang="en-GB" sz="1800" dirty="0" smtClean="0"/>
              <a:t> </a:t>
            </a:r>
            <a:r>
              <a:rPr lang="en-GB" sz="1800" dirty="0"/>
              <a:t>1gx2 </a:t>
            </a:r>
            <a:r>
              <a:rPr lang="en-GB" sz="1800" dirty="0" smtClean="0"/>
              <a:t>IV e </a:t>
            </a:r>
            <a:r>
              <a:rPr lang="en-GB" sz="1800" dirty="0" err="1" smtClean="0"/>
              <a:t>micafungin</a:t>
            </a:r>
            <a:r>
              <a:rPr lang="en-GB" sz="1800" dirty="0" smtClean="0"/>
              <a:t> </a:t>
            </a:r>
            <a:r>
              <a:rPr lang="en-GB" sz="1800" dirty="0"/>
              <a:t>100mg x1 </a:t>
            </a:r>
            <a:r>
              <a:rPr lang="en-GB" sz="1800" dirty="0" smtClean="0"/>
              <a:t>IV</a:t>
            </a:r>
          </a:p>
          <a:p>
            <a:endParaRPr lang="en-GB" sz="1800" dirty="0" smtClean="0"/>
          </a:p>
          <a:p>
            <a:r>
              <a:rPr lang="en-GB" sz="1800" dirty="0" smtClean="0"/>
              <a:t>20 de março: </a:t>
            </a:r>
            <a:r>
              <a:rPr lang="en-GB" sz="1800" dirty="0" err="1" smtClean="0"/>
              <a:t>reoperação</a:t>
            </a:r>
            <a:r>
              <a:rPr lang="en-GB" sz="1800" dirty="0" smtClean="0"/>
              <a:t> </a:t>
            </a:r>
            <a:r>
              <a:rPr lang="en-GB" sz="1800" dirty="0" err="1" smtClean="0"/>
              <a:t>emergente</a:t>
            </a:r>
            <a:r>
              <a:rPr lang="en-GB" sz="1800" dirty="0" smtClean="0"/>
              <a:t> de </a:t>
            </a:r>
            <a:r>
              <a:rPr lang="en-GB" sz="1800" dirty="0" err="1" smtClean="0"/>
              <a:t>desbridamento</a:t>
            </a:r>
            <a:endParaRPr lang="en-GB" sz="1800" dirty="0" smtClean="0"/>
          </a:p>
          <a:p>
            <a:endParaRPr lang="en-GB" sz="1800" dirty="0"/>
          </a:p>
          <a:p>
            <a:r>
              <a:rPr lang="en-GB" sz="1800" dirty="0" smtClean="0"/>
              <a:t>22 de março: </a:t>
            </a:r>
            <a:r>
              <a:rPr lang="en-GB" sz="1800" dirty="0" err="1" smtClean="0">
                <a:solidFill>
                  <a:srgbClr val="FF0000"/>
                </a:solidFill>
              </a:rPr>
              <a:t>hemoculturas</a:t>
            </a:r>
            <a:r>
              <a:rPr lang="en-GB" sz="1800" dirty="0" smtClean="0">
                <a:solidFill>
                  <a:srgbClr val="FF0000"/>
                </a:solidFill>
              </a:rPr>
              <a:t>, </a:t>
            </a:r>
            <a:r>
              <a:rPr lang="en-GB" sz="1800" dirty="0" err="1" smtClean="0">
                <a:solidFill>
                  <a:srgbClr val="FF0000"/>
                </a:solidFill>
              </a:rPr>
              <a:t>cultura</a:t>
            </a:r>
            <a:r>
              <a:rPr lang="en-GB" sz="1800" dirty="0" smtClean="0">
                <a:solidFill>
                  <a:srgbClr val="FF0000"/>
                </a:solidFill>
              </a:rPr>
              <a:t> da </a:t>
            </a:r>
            <a:r>
              <a:rPr lang="en-GB" sz="1800" dirty="0" err="1" smtClean="0">
                <a:solidFill>
                  <a:srgbClr val="FF0000"/>
                </a:solidFill>
              </a:rPr>
              <a:t>ponta</a:t>
            </a:r>
            <a:r>
              <a:rPr lang="en-GB" sz="1800" dirty="0" smtClean="0">
                <a:solidFill>
                  <a:srgbClr val="FF0000"/>
                </a:solidFill>
              </a:rPr>
              <a:t> de </a:t>
            </a:r>
            <a:r>
              <a:rPr lang="en-GB" sz="1800" dirty="0" err="1" smtClean="0">
                <a:solidFill>
                  <a:srgbClr val="FF0000"/>
                </a:solidFill>
              </a:rPr>
              <a:t>catéter</a:t>
            </a:r>
            <a:r>
              <a:rPr lang="en-GB" sz="1800" dirty="0" smtClean="0">
                <a:solidFill>
                  <a:srgbClr val="FF0000"/>
                </a:solidFill>
              </a:rPr>
              <a:t> </a:t>
            </a:r>
            <a:r>
              <a:rPr lang="en-GB" sz="1800" dirty="0">
                <a:solidFill>
                  <a:srgbClr val="FF0000"/>
                </a:solidFill>
              </a:rPr>
              <a:t>(10 </a:t>
            </a:r>
            <a:r>
              <a:rPr lang="en-GB" sz="1800" dirty="0" err="1">
                <a:solidFill>
                  <a:srgbClr val="FF0000"/>
                </a:solidFill>
              </a:rPr>
              <a:t>ufc</a:t>
            </a:r>
            <a:r>
              <a:rPr lang="en-GB" sz="1800" dirty="0">
                <a:solidFill>
                  <a:srgbClr val="FF0000"/>
                </a:solidFill>
              </a:rPr>
              <a:t> </a:t>
            </a:r>
            <a:r>
              <a:rPr lang="en-GB" sz="1800" dirty="0" err="1">
                <a:solidFill>
                  <a:srgbClr val="FF0000"/>
                </a:solidFill>
              </a:rPr>
              <a:t>em</a:t>
            </a:r>
            <a:r>
              <a:rPr lang="en-GB" sz="1800" dirty="0">
                <a:solidFill>
                  <a:srgbClr val="FF0000"/>
                </a:solidFill>
              </a:rPr>
              <a:t> </a:t>
            </a:r>
            <a:r>
              <a:rPr lang="en-GB" sz="1800" dirty="0" err="1" smtClean="0">
                <a:solidFill>
                  <a:srgbClr val="FF0000"/>
                </a:solidFill>
              </a:rPr>
              <a:t>culura</a:t>
            </a:r>
            <a:r>
              <a:rPr lang="en-GB" sz="1800" dirty="0" smtClean="0">
                <a:solidFill>
                  <a:srgbClr val="FF0000"/>
                </a:solidFill>
              </a:rPr>
              <a:t> </a:t>
            </a:r>
            <a:r>
              <a:rPr lang="en-GB" sz="1800" dirty="0" err="1" smtClean="0">
                <a:solidFill>
                  <a:srgbClr val="FF0000"/>
                </a:solidFill>
              </a:rPr>
              <a:t>semiquantitativa</a:t>
            </a:r>
            <a:r>
              <a:rPr lang="en-GB" sz="1800" dirty="0" smtClean="0">
                <a:solidFill>
                  <a:srgbClr val="FF0000"/>
                </a:solidFill>
              </a:rPr>
              <a:t>) e </a:t>
            </a:r>
            <a:r>
              <a:rPr lang="en-GB" sz="1800" dirty="0" err="1" smtClean="0">
                <a:solidFill>
                  <a:srgbClr val="FF0000"/>
                </a:solidFill>
              </a:rPr>
              <a:t>cultura</a:t>
            </a:r>
            <a:r>
              <a:rPr lang="en-GB" sz="1800" dirty="0" smtClean="0">
                <a:solidFill>
                  <a:srgbClr val="FF0000"/>
                </a:solidFill>
              </a:rPr>
              <a:t> de </a:t>
            </a:r>
            <a:r>
              <a:rPr lang="en-GB" sz="1800" dirty="0" err="1" smtClean="0">
                <a:solidFill>
                  <a:srgbClr val="FF0000"/>
                </a:solidFill>
              </a:rPr>
              <a:t>pús</a:t>
            </a:r>
            <a:r>
              <a:rPr lang="en-GB" sz="1800" dirty="0" smtClean="0">
                <a:solidFill>
                  <a:srgbClr val="FF0000"/>
                </a:solidFill>
              </a:rPr>
              <a:t> intra-</a:t>
            </a:r>
            <a:r>
              <a:rPr lang="en-GB" sz="1800" dirty="0" err="1" smtClean="0">
                <a:solidFill>
                  <a:srgbClr val="FF0000"/>
                </a:solidFill>
              </a:rPr>
              <a:t>operatório</a:t>
            </a:r>
            <a:r>
              <a:rPr lang="en-GB" sz="1800" dirty="0" smtClean="0">
                <a:solidFill>
                  <a:srgbClr val="FF0000"/>
                </a:solidFill>
              </a:rPr>
              <a:t> </a:t>
            </a:r>
            <a:r>
              <a:rPr lang="en-GB" sz="1800" dirty="0" err="1" smtClean="0">
                <a:solidFill>
                  <a:srgbClr val="FF0000"/>
                </a:solidFill>
              </a:rPr>
              <a:t>foram</a:t>
            </a:r>
            <a:r>
              <a:rPr lang="en-GB" sz="1800" dirty="0" smtClean="0">
                <a:solidFill>
                  <a:srgbClr val="FF0000"/>
                </a:solidFill>
              </a:rPr>
              <a:t> </a:t>
            </a:r>
            <a:r>
              <a:rPr lang="en-GB" sz="1800" dirty="0" err="1" smtClean="0">
                <a:solidFill>
                  <a:srgbClr val="FF0000"/>
                </a:solidFill>
              </a:rPr>
              <a:t>positivas</a:t>
            </a:r>
            <a:r>
              <a:rPr lang="en-GB" sz="1800" dirty="0" smtClean="0">
                <a:solidFill>
                  <a:srgbClr val="FF0000"/>
                </a:solidFill>
              </a:rPr>
              <a:t> </a:t>
            </a:r>
            <a:r>
              <a:rPr lang="en-GB" sz="1800" dirty="0">
                <a:solidFill>
                  <a:srgbClr val="FF0000"/>
                </a:solidFill>
              </a:rPr>
              <a:t>para </a:t>
            </a:r>
            <a:r>
              <a:rPr lang="en-GB" sz="1800" i="1" dirty="0">
                <a:solidFill>
                  <a:srgbClr val="FF0000"/>
                </a:solidFill>
              </a:rPr>
              <a:t>Candida glabrata</a:t>
            </a:r>
            <a:r>
              <a:rPr lang="en-GB" sz="1800" dirty="0"/>
              <a:t>. </a:t>
            </a:r>
            <a:endParaRPr lang="en-GB" sz="1800" dirty="0" smtClean="0"/>
          </a:p>
          <a:p>
            <a:endParaRPr lang="en-GB" sz="1800" dirty="0"/>
          </a:p>
          <a:p>
            <a:r>
              <a:rPr lang="en-GB" sz="1800" b="1" dirty="0">
                <a:solidFill>
                  <a:srgbClr val="FF0000"/>
                </a:solidFill>
              </a:rPr>
              <a:t>23 de </a:t>
            </a:r>
            <a:r>
              <a:rPr lang="en-GB" sz="1800" b="1" dirty="0" err="1" smtClean="0">
                <a:solidFill>
                  <a:srgbClr val="FF0000"/>
                </a:solidFill>
              </a:rPr>
              <a:t>março</a:t>
            </a:r>
            <a:r>
              <a:rPr lang="en-GB" sz="1800" b="1" dirty="0">
                <a:solidFill>
                  <a:srgbClr val="FF0000"/>
                </a:solidFill>
              </a:rPr>
              <a:t> </a:t>
            </a:r>
            <a:r>
              <a:rPr lang="en-GB" sz="1800" b="1" dirty="0" smtClean="0">
                <a:solidFill>
                  <a:srgbClr val="FF0000"/>
                </a:solidFill>
              </a:rPr>
              <a:t>PPS: </a:t>
            </a:r>
            <a:r>
              <a:rPr lang="en-GB" sz="1800" b="1" dirty="0" err="1" smtClean="0">
                <a:solidFill>
                  <a:srgbClr val="FF0000"/>
                </a:solidFill>
              </a:rPr>
              <a:t>incluir</a:t>
            </a:r>
            <a:r>
              <a:rPr lang="en-GB" sz="1800" b="1" dirty="0" smtClean="0">
                <a:solidFill>
                  <a:srgbClr val="FF0000"/>
                </a:solidFill>
              </a:rPr>
              <a:t>?</a:t>
            </a:r>
            <a:endParaRPr lang="en-GB" sz="18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422" y="6049964"/>
            <a:ext cx="6469242" cy="54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7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 bwMode="auto">
          <a:xfrm>
            <a:off x="3591204" y="1036610"/>
            <a:ext cx="1419497" cy="922961"/>
          </a:xfrm>
          <a:prstGeom prst="wedgeRectCallout">
            <a:avLst>
              <a:gd name="adj1" fmla="val 34937"/>
              <a:gd name="adj2" fmla="val 75815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Diagnóstico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por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local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" name="Rectangular Callout 4"/>
          <p:cNvSpPr/>
          <p:nvPr/>
        </p:nvSpPr>
        <p:spPr bwMode="auto">
          <a:xfrm>
            <a:off x="5232398" y="1034757"/>
            <a:ext cx="1371601" cy="792332"/>
          </a:xfrm>
          <a:prstGeom prst="wedgeRectCallout">
            <a:avLst>
              <a:gd name="adj1" fmla="val -4776"/>
              <a:gd name="adj2" fmla="val 94488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Antimicrobianos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atuais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6" name="Rectangular Callout 5"/>
          <p:cNvSpPr/>
          <p:nvPr/>
        </p:nvSpPr>
        <p:spPr bwMode="auto">
          <a:xfrm>
            <a:off x="3164996" y="5376166"/>
            <a:ext cx="3098619" cy="1278219"/>
          </a:xfrm>
          <a:prstGeom prst="wedgeRectCallout">
            <a:avLst>
              <a:gd name="adj1" fmla="val -11708"/>
              <a:gd name="adj2" fmla="val -14485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Indicação</a:t>
            </a: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Intenção de tratamento para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comunidade (CI), cuidados de longo / médio prazos (LI) ou infecção hospitalar aguda (HI);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profilaxia cirúrgica: SP1: dose única, SP2: um dia, SP3:&gt; 1 dia;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MP: profilaxia médica; O: outro; UI: indicação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7" name="Group 9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405265"/>
              </p:ext>
            </p:extLst>
          </p:nvPr>
        </p:nvGraphicFramePr>
        <p:xfrm>
          <a:off x="2078232" y="2204949"/>
          <a:ext cx="7679935" cy="1765583"/>
        </p:xfrm>
        <a:graphic>
          <a:graphicData uri="http://schemas.openxmlformats.org/drawingml/2006/table">
            <a:tbl>
              <a:tblPr/>
              <a:tblGrid>
                <a:gridCol w="1732707"/>
                <a:gridCol w="377287"/>
                <a:gridCol w="356877"/>
                <a:gridCol w="437092"/>
                <a:gridCol w="437092"/>
                <a:gridCol w="1092732"/>
                <a:gridCol w="505016"/>
                <a:gridCol w="988889"/>
                <a:gridCol w="437092"/>
                <a:gridCol w="958274"/>
                <a:gridCol w="356877"/>
              </a:tblGrid>
              <a:tr h="20861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antimicrobiana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(Nome genérico ou de marca)</a:t>
                      </a: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Via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Indicação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Diagnóstico (local)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Razão em notas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Mudado? (+ Razão)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mudou: data de início 1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st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antimicrobiano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Dosagem por dia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6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doses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Força de 1 dose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mg / g / UI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meropenem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BAC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19/3 / 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vancomicina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BAC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19/3 / 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micafungina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BAC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Y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19/3 / 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mg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ular Callout 7"/>
          <p:cNvSpPr/>
          <p:nvPr/>
        </p:nvSpPr>
        <p:spPr bwMode="auto">
          <a:xfrm>
            <a:off x="6946899" y="1034757"/>
            <a:ext cx="1665656" cy="792332"/>
          </a:xfrm>
          <a:prstGeom prst="wedgeRectCallout">
            <a:avLst>
              <a:gd name="adj1" fmla="val -4776"/>
              <a:gd name="adj2" fmla="val 94488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Data do 1º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antimicrobiano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para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esta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indicação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9" name="Rectangular Callout 8"/>
          <p:cNvSpPr/>
          <p:nvPr/>
        </p:nvSpPr>
        <p:spPr bwMode="auto">
          <a:xfrm>
            <a:off x="6403055" y="5376165"/>
            <a:ext cx="3355112" cy="1278219"/>
          </a:xfrm>
          <a:prstGeom prst="wedgeRectCallout">
            <a:avLst>
              <a:gd name="adj1" fmla="val -38508"/>
              <a:gd name="adj2" fmla="val -14339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/>
              <a:t>Mudado? (+ Razão):</a:t>
            </a:r>
            <a:r>
              <a:rPr lang="en-US" altLang="en-US" sz="1050" dirty="0"/>
              <a:t>N = nenhuma mudança; E = escalada; D = desescalada; S = interruptor IV por via oral; efeitos adversos A =; OU = alterado, outros / razão desconhecida; U =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10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86024" y="497189"/>
            <a:ext cx="6712635" cy="822325"/>
          </a:xfrm>
        </p:spPr>
        <p:txBody>
          <a:bodyPr/>
          <a:lstStyle/>
          <a:p>
            <a:pPr algn="ctr"/>
            <a:r>
              <a:rPr lang="en-GB" sz="1800" dirty="0" err="1" smtClean="0"/>
              <a:t>Formulário</a:t>
            </a:r>
            <a:r>
              <a:rPr lang="en-GB" sz="1800" dirty="0" smtClean="0"/>
              <a:t> A: </a:t>
            </a:r>
            <a:r>
              <a:rPr lang="en-GB" sz="1800" dirty="0" err="1" smtClean="0"/>
              <a:t>secção</a:t>
            </a:r>
            <a:r>
              <a:rPr lang="en-GB" sz="1800" dirty="0" smtClean="0"/>
              <a:t> </a:t>
            </a:r>
            <a:r>
              <a:rPr lang="en-GB" sz="1800" dirty="0" err="1" smtClean="0"/>
              <a:t>antimicrobianos</a:t>
            </a:r>
            <a:endParaRPr lang="en-GB" sz="1800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2172678" y="3197042"/>
            <a:ext cx="7546413" cy="715461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42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23850" y="142875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FontTx/>
              <a:buNone/>
            </a:pPr>
            <a:r>
              <a:rPr lang="en-US" sz="2800" b="1">
                <a:solidFill>
                  <a:srgbClr val="333333"/>
                </a:solidFill>
              </a:rPr>
              <a:t>SSI - Infeções do local cirúrgico </a:t>
            </a:r>
            <a:br>
              <a:rPr lang="en-US" sz="2800" b="1">
                <a:solidFill>
                  <a:srgbClr val="333333"/>
                </a:solidFill>
              </a:rPr>
            </a:br>
            <a:r>
              <a:rPr lang="en-US" sz="2800" b="1">
                <a:solidFill>
                  <a:srgbClr val="333333"/>
                </a:solidFill>
              </a:rPr>
              <a:t> </a:t>
            </a:r>
            <a:r>
              <a:rPr lang="en-US" sz="2000" b="1">
                <a:solidFill>
                  <a:srgbClr val="333333"/>
                </a:solidFill>
              </a:rPr>
              <a:t>Protocolo V5.2 p 54</a:t>
            </a:r>
          </a:p>
        </p:txBody>
      </p:sp>
      <p:graphicFrame>
        <p:nvGraphicFramePr>
          <p:cNvPr id="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547597"/>
              </p:ext>
            </p:extLst>
          </p:nvPr>
        </p:nvGraphicFramePr>
        <p:xfrm>
          <a:off x="1203510" y="1212850"/>
          <a:ext cx="9145588" cy="4922838"/>
        </p:xfrm>
        <a:graphic>
          <a:graphicData uri="http://schemas.openxmlformats.org/drawingml/2006/table">
            <a:tbl>
              <a:tblPr/>
              <a:tblGrid>
                <a:gridCol w="3106738"/>
                <a:gridCol w="3108325"/>
                <a:gridCol w="2930525"/>
              </a:tblGrid>
              <a:tr h="3053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SSI-S*</a:t>
                      </a:r>
                    </a:p>
                  </a:txBody>
                  <a:tcPr marL="90000" marR="90000" marT="54780" marB="4571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8AE23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SSI-D*</a:t>
                      </a:r>
                    </a:p>
                  </a:txBody>
                  <a:tcPr marL="90000" marR="90000" marT="54780" marB="4571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8AE23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SSI-O*</a:t>
                      </a:r>
                    </a:p>
                  </a:txBody>
                  <a:tcPr marL="90000" marR="90000" marT="54780" marB="4571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8AE23"/>
                    </a:solidFill>
                  </a:tcPr>
                </a:tc>
              </a:tr>
              <a:tr h="461747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341313" indent="-341313"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1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superficial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apenas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pele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tecido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celular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subcutâneo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primeiros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30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pós-operatório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 PELO MENOS 1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seguintes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elementos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presentes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:</a:t>
                      </a: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Drenagem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purulenta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, com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confirmação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microbiológica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Confirmação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microbiológica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fluido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tecido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obtido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assepticamente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Presença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PELO MENOS 1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sinal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necessidade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abertura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incisão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pelo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cirurgião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exceto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se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assética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</a:t>
                      </a: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Diagnóstico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Médico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Cirurgião</a:t>
                      </a: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2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*S de Superficial</a:t>
                      </a:r>
                    </a:p>
                  </a:txBody>
                  <a:tcPr marL="90000" marR="90000" marT="54780" marB="4571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341313" indent="-341313"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envolvimento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partes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moles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profundas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,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primeiros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30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pós-operatório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implante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),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primeiros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90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(com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implante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 PELO MENOS 1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seguintes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elementos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presentes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:</a:t>
                      </a: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Drenagem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purulenta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incisão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profunda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, mas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órgão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espaço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Deiscência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abertura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incisão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profunda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≥1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sinais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/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exceto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se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assética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</a:t>
                      </a: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Abcesso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objetivados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reoperação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,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histológico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imagiológico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Diagnóstico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Médico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Cirurgião</a:t>
                      </a: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*D de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Profundo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(Deep)</a:t>
                      </a:r>
                    </a:p>
                  </a:txBody>
                  <a:tcPr marL="90000" marR="90000" marT="54780" marB="4571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341313" indent="-341313"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órgão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espaço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relacionado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cirurgia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,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primeiros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30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pós-operatório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implante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),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primeiros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90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(com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implante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 PELO MENOS 1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seguintes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elementos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:</a:t>
                      </a: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Drenagem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purulenta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dreno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colocado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órgão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/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espaço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profundo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isolados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cultura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asséptica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fluido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/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tecido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;</a:t>
                      </a: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Abcesso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objetivados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reoperação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,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histológico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imagiológico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1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Diagnóstico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Médico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Cirurgião</a:t>
                      </a: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1313" marR="0" lvl="2" indent="-341313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2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 de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Órgão</a:t>
                      </a: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80" marB="4571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7346461" y="1078523"/>
            <a:ext cx="3180861" cy="5126892"/>
          </a:xfrm>
          <a:prstGeom prst="rect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15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9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250481"/>
              </p:ext>
            </p:extLst>
          </p:nvPr>
        </p:nvGraphicFramePr>
        <p:xfrm>
          <a:off x="431801" y="1116781"/>
          <a:ext cx="10972799" cy="4961608"/>
        </p:xfrm>
        <a:graphic>
          <a:graphicData uri="http://schemas.openxmlformats.org/drawingml/2006/table">
            <a:tbl>
              <a:tblPr/>
              <a:tblGrid>
                <a:gridCol w="3439205"/>
                <a:gridCol w="1473510"/>
                <a:gridCol w="1146061"/>
                <a:gridCol w="654893"/>
                <a:gridCol w="491172"/>
                <a:gridCol w="1504489"/>
                <a:gridCol w="1115087"/>
                <a:gridCol w="654893"/>
                <a:gridCol w="493489"/>
              </a:tblGrid>
              <a:tr h="314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1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2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definição de caso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SSI-O</a:t>
                      </a: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BSI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Dispositivo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relevante </a:t>
                      </a:r>
                      <a:r>
                        <a:rPr kumimoji="0" lang="en-US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●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Nenhuma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04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Presente na admissão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 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</a:t>
                      </a:r>
                      <a:r>
                        <a:rPr kumimoji="0" lang="en-US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19/3 / 2016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19/3 / 2016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29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 da infecção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Hospital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hospitalar O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desconhecido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Hospital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hospitalar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desconhecido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229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associada à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enfermaria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atual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O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sim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Não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O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 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Não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48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BSI: fonte </a:t>
                      </a:r>
                      <a:r>
                        <a:rPr kumimoji="0" lang="en-US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S-SSI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19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Sensibilidade</a:t>
                      </a:r>
                      <a:endParaRPr kumimoji="0" lang="en-US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SendibilidadeR</a:t>
                      </a:r>
                      <a:endParaRPr kumimoji="0" lang="en-US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CANGLA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CANGLA</a:t>
                      </a:r>
                      <a:endParaRPr kumimoji="0" lang="en-US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5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886024" y="497189"/>
            <a:ext cx="671263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33333"/>
                </a:solidFill>
                <a:latin typeface="Tahoma" pitchFamily="34" charset="0"/>
              </a:defRPr>
            </a:lvl9pPr>
          </a:lstStyle>
          <a:p>
            <a:pPr algn="ctr"/>
            <a:r>
              <a:rPr lang="en-GB" sz="1800" kern="0" dirty="0" err="1" smtClean="0"/>
              <a:t>Formulário</a:t>
            </a:r>
            <a:r>
              <a:rPr lang="en-GB" sz="1800" kern="0" dirty="0" smtClean="0"/>
              <a:t> A: </a:t>
            </a:r>
            <a:r>
              <a:rPr lang="en-GB" sz="1800" kern="0" dirty="0" err="1" smtClean="0"/>
              <a:t>secção</a:t>
            </a:r>
            <a:r>
              <a:rPr lang="en-GB" sz="1800" kern="0" dirty="0" smtClean="0"/>
              <a:t> HAI</a:t>
            </a:r>
            <a:endParaRPr lang="en-GB" sz="1800" kern="0" dirty="0"/>
          </a:p>
        </p:txBody>
      </p:sp>
    </p:spTree>
    <p:extLst>
      <p:ext uri="{BB962C8B-B14F-4D97-AF65-F5344CB8AC3E}">
        <p14:creationId xmlns:p14="http://schemas.microsoft.com/office/powerpoint/2010/main" val="42827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Caso</a:t>
            </a:r>
            <a:r>
              <a:rPr lang="en-GB" dirty="0" smtClean="0"/>
              <a:t> clínico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1" y="1079500"/>
            <a:ext cx="11381258" cy="5495471"/>
          </a:xfrm>
        </p:spPr>
        <p:txBody>
          <a:bodyPr/>
          <a:lstStyle/>
          <a:p>
            <a:r>
              <a:rPr lang="en-GB" sz="2000" dirty="0"/>
              <a:t>16 de fevereiro: </a:t>
            </a:r>
            <a:r>
              <a:rPr lang="en-GB" sz="2000" dirty="0" err="1" smtClean="0"/>
              <a:t>Sexo</a:t>
            </a:r>
            <a:r>
              <a:rPr lang="en-GB" sz="2000" dirty="0" smtClean="0"/>
              <a:t> </a:t>
            </a:r>
            <a:r>
              <a:rPr lang="en-GB" sz="2000" dirty="0" err="1" smtClean="0"/>
              <a:t>masculino</a:t>
            </a:r>
            <a:r>
              <a:rPr lang="en-GB" sz="2000" dirty="0" smtClean="0"/>
              <a:t>, </a:t>
            </a:r>
            <a:r>
              <a:rPr lang="en-GB" sz="2000" dirty="0"/>
              <a:t>58 anos de </a:t>
            </a:r>
            <a:r>
              <a:rPr lang="en-GB" sz="2000" dirty="0" err="1" smtClean="0"/>
              <a:t>idade</a:t>
            </a:r>
            <a:r>
              <a:rPr lang="en-GB" sz="2000" dirty="0" smtClean="0"/>
              <a:t>. </a:t>
            </a:r>
            <a:r>
              <a:rPr lang="en-GB" sz="2000" dirty="0" err="1" smtClean="0"/>
              <a:t>Teve</a:t>
            </a:r>
            <a:r>
              <a:rPr lang="en-GB" sz="2000" dirty="0" smtClean="0"/>
              <a:t> </a:t>
            </a:r>
            <a:r>
              <a:rPr lang="en-GB" sz="2000" dirty="0" err="1" smtClean="0"/>
              <a:t>alta</a:t>
            </a:r>
            <a:r>
              <a:rPr lang="en-GB" sz="2000" dirty="0" smtClean="0"/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às</a:t>
            </a:r>
            <a:r>
              <a:rPr lang="en-GB" sz="2000" dirty="0" smtClean="0">
                <a:solidFill>
                  <a:srgbClr val="FF0000"/>
                </a:solidFill>
              </a:rPr>
              <a:t> 18:00, </a:t>
            </a:r>
            <a:r>
              <a:rPr lang="en-GB" sz="2000" dirty="0"/>
              <a:t>depois de </a:t>
            </a:r>
            <a:r>
              <a:rPr lang="en-GB" sz="2000" dirty="0" err="1" smtClean="0"/>
              <a:t>ter</a:t>
            </a:r>
            <a:r>
              <a:rPr lang="en-GB" sz="2000" dirty="0" smtClean="0"/>
              <a:t> </a:t>
            </a:r>
            <a:r>
              <a:rPr lang="en-GB" sz="2000" dirty="0" err="1" smtClean="0"/>
              <a:t>estado</a:t>
            </a:r>
            <a:r>
              <a:rPr lang="en-GB" sz="2000" dirty="0" smtClean="0"/>
              <a:t> </a:t>
            </a:r>
            <a:r>
              <a:rPr lang="en-GB" sz="2000" dirty="0" err="1" smtClean="0"/>
              <a:t>internado</a:t>
            </a:r>
            <a:r>
              <a:rPr lang="en-GB" sz="2000" dirty="0" smtClean="0"/>
              <a:t> </a:t>
            </a:r>
            <a:r>
              <a:rPr lang="en-GB" sz="2000" dirty="0" err="1" smtClean="0"/>
              <a:t>por</a:t>
            </a:r>
            <a:r>
              <a:rPr lang="en-GB" sz="2000" dirty="0" smtClean="0"/>
              <a:t> </a:t>
            </a:r>
            <a:r>
              <a:rPr lang="en-GB" sz="2000" dirty="0" err="1" smtClean="0"/>
              <a:t>síndrome</a:t>
            </a:r>
            <a:r>
              <a:rPr lang="en-GB" sz="2000" dirty="0" smtClean="0"/>
              <a:t> </a:t>
            </a:r>
            <a:r>
              <a:rPr lang="en-GB" sz="2000" dirty="0" err="1" smtClean="0"/>
              <a:t>nefrótico</a:t>
            </a:r>
            <a:r>
              <a:rPr lang="en-GB" sz="2000" dirty="0" smtClean="0"/>
              <a:t>; </a:t>
            </a:r>
            <a:r>
              <a:rPr lang="en-GB" sz="2000" dirty="0" err="1" smtClean="0"/>
              <a:t>saiu</a:t>
            </a:r>
            <a:r>
              <a:rPr lang="en-GB" sz="2000" dirty="0" smtClean="0"/>
              <a:t> </a:t>
            </a:r>
            <a:r>
              <a:rPr lang="en-GB" sz="2000" dirty="0" err="1" smtClean="0"/>
              <a:t>medicado</a:t>
            </a:r>
            <a:r>
              <a:rPr lang="en-GB" sz="2000" dirty="0" smtClean="0"/>
              <a:t> com </a:t>
            </a:r>
            <a:r>
              <a:rPr lang="en-GB" sz="2000" dirty="0" err="1" smtClean="0"/>
              <a:t>cefuroxima</a:t>
            </a:r>
            <a:r>
              <a:rPr lang="en-GB" sz="2000" dirty="0" smtClean="0"/>
              <a:t> </a:t>
            </a:r>
            <a:r>
              <a:rPr lang="en-GB" sz="2000" dirty="0"/>
              <a:t>500 mg x 2 durante </a:t>
            </a:r>
            <a:r>
              <a:rPr lang="en-GB" sz="2000" dirty="0" err="1"/>
              <a:t>cinco</a:t>
            </a:r>
            <a:r>
              <a:rPr lang="en-GB" sz="2000" dirty="0"/>
              <a:t> </a:t>
            </a:r>
            <a:r>
              <a:rPr lang="en-GB" sz="2000" dirty="0" err="1" smtClean="0"/>
              <a:t>dias</a:t>
            </a:r>
            <a:r>
              <a:rPr lang="en-GB" sz="2000" dirty="0" smtClean="0"/>
              <a:t> </a:t>
            </a:r>
            <a:r>
              <a:rPr lang="en-GB" sz="2000" dirty="0" err="1" smtClean="0"/>
              <a:t>por</a:t>
            </a:r>
            <a:r>
              <a:rPr lang="en-GB" sz="2000" dirty="0" smtClean="0"/>
              <a:t> febricula</a:t>
            </a:r>
          </a:p>
          <a:p>
            <a:endParaRPr lang="en-GB" sz="2000" dirty="0"/>
          </a:p>
          <a:p>
            <a:r>
              <a:rPr lang="en-GB" sz="2000" dirty="0"/>
              <a:t>18 de fevereiro: </a:t>
            </a:r>
            <a:r>
              <a:rPr lang="en-GB" sz="2000" dirty="0" err="1" smtClean="0"/>
              <a:t>às</a:t>
            </a:r>
            <a:r>
              <a:rPr lang="en-GB" sz="2000" dirty="0" smtClean="0"/>
              <a:t> </a:t>
            </a:r>
            <a:r>
              <a:rPr lang="en-GB" sz="2000" dirty="0" smtClean="0">
                <a:solidFill>
                  <a:srgbClr val="FF0000"/>
                </a:solidFill>
              </a:rPr>
              <a:t>14:00 é </a:t>
            </a:r>
            <a:r>
              <a:rPr lang="en-GB" sz="2000" dirty="0" err="1" smtClean="0"/>
              <a:t>readmitido</a:t>
            </a:r>
            <a:r>
              <a:rPr lang="en-GB" sz="2000" dirty="0" smtClean="0"/>
              <a:t> </a:t>
            </a:r>
            <a:r>
              <a:rPr lang="en-GB" sz="2000" dirty="0"/>
              <a:t>no mesmo hospital; </a:t>
            </a:r>
            <a:r>
              <a:rPr lang="en-GB" sz="2000" dirty="0" err="1">
                <a:solidFill>
                  <a:srgbClr val="FF0000"/>
                </a:solidFill>
              </a:rPr>
              <a:t>febre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smtClean="0">
                <a:solidFill>
                  <a:srgbClr val="FF0000"/>
                </a:solidFill>
              </a:rPr>
              <a:t>(38.6ºC), </a:t>
            </a:r>
            <a:r>
              <a:rPr lang="en-GB" sz="2000" dirty="0" err="1" smtClean="0">
                <a:solidFill>
                  <a:srgbClr val="FF0000"/>
                </a:solidFill>
              </a:rPr>
              <a:t>tosse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produtiva</a:t>
            </a:r>
            <a:r>
              <a:rPr lang="en-GB" sz="2000" dirty="0" smtClean="0">
                <a:solidFill>
                  <a:srgbClr val="FF0000"/>
                </a:solidFill>
              </a:rPr>
              <a:t> e </a:t>
            </a:r>
            <a:r>
              <a:rPr lang="en-GB" sz="2000" dirty="0" err="1" smtClean="0">
                <a:solidFill>
                  <a:srgbClr val="FF0000"/>
                </a:solidFill>
              </a:rPr>
              <a:t>taquipneia</a:t>
            </a:r>
            <a:r>
              <a:rPr lang="en-GB" sz="2000" dirty="0" smtClean="0">
                <a:solidFill>
                  <a:srgbClr val="FF0000"/>
                </a:solidFill>
              </a:rPr>
              <a:t>;</a:t>
            </a:r>
            <a:r>
              <a:rPr lang="en-GB" sz="2000" dirty="0" smtClean="0"/>
              <a:t> </a:t>
            </a:r>
            <a:r>
              <a:rPr lang="en-GB" sz="2000" dirty="0" err="1"/>
              <a:t>r</a:t>
            </a:r>
            <a:r>
              <a:rPr lang="en-GB" sz="2000" dirty="0" err="1" smtClean="0"/>
              <a:t>egistado</a:t>
            </a:r>
            <a:r>
              <a:rPr lang="en-GB" sz="2000" dirty="0" smtClean="0"/>
              <a:t> </a:t>
            </a:r>
            <a:r>
              <a:rPr lang="en-GB" sz="2000" dirty="0" err="1" smtClean="0"/>
              <a:t>diagnóstico</a:t>
            </a:r>
            <a:r>
              <a:rPr lang="en-GB" sz="2000" dirty="0" smtClean="0"/>
              <a:t> em </a:t>
            </a:r>
            <a:r>
              <a:rPr lang="en-GB" sz="2000" dirty="0" smtClean="0">
                <a:solidFill>
                  <a:srgbClr val="FF0000"/>
                </a:solidFill>
              </a:rPr>
              <a:t>pneumonia nas </a:t>
            </a:r>
            <a:r>
              <a:rPr lang="en-GB" sz="2000" dirty="0" err="1" smtClean="0">
                <a:solidFill>
                  <a:srgbClr val="FF0000"/>
                </a:solidFill>
              </a:rPr>
              <a:t>notas</a:t>
            </a:r>
            <a:r>
              <a:rPr lang="en-GB" sz="2000" dirty="0" smtClean="0"/>
              <a:t> (com base nos achados radiológicos do </a:t>
            </a:r>
            <a:r>
              <a:rPr lang="en-GB" sz="2000" dirty="0" err="1" smtClean="0"/>
              <a:t>tórax</a:t>
            </a:r>
            <a:r>
              <a:rPr lang="en-GB" sz="2000" dirty="0" smtClean="0"/>
              <a:t>). </a:t>
            </a:r>
            <a:r>
              <a:rPr lang="en-GB" sz="2000" dirty="0" err="1" smtClean="0"/>
              <a:t>Iniciada</a:t>
            </a:r>
            <a:r>
              <a:rPr lang="en-GB" sz="2000" dirty="0" smtClean="0"/>
              <a:t> </a:t>
            </a:r>
            <a:r>
              <a:rPr lang="en-GB" sz="2000" dirty="0" err="1" smtClean="0"/>
              <a:t>antibioterapia</a:t>
            </a:r>
            <a:r>
              <a:rPr lang="en-GB" sz="2000" dirty="0" smtClean="0"/>
              <a:t> com </a:t>
            </a:r>
            <a:r>
              <a:rPr lang="en-GB" sz="2000" dirty="0" err="1" smtClean="0"/>
              <a:t>piperacilina-tazobactam</a:t>
            </a:r>
            <a:r>
              <a:rPr lang="en-GB" sz="2000" dirty="0" smtClean="0"/>
              <a:t> 4.5gx 4, </a:t>
            </a:r>
            <a:r>
              <a:rPr lang="en-GB" sz="2000" dirty="0" err="1" smtClean="0"/>
              <a:t>apósrealização</a:t>
            </a:r>
            <a:r>
              <a:rPr lang="en-GB" sz="2000" dirty="0" smtClean="0"/>
              <a:t> de  </a:t>
            </a:r>
            <a:r>
              <a:rPr lang="en-GB" sz="2000" dirty="0" err="1" smtClean="0"/>
              <a:t>hemoculturas</a:t>
            </a:r>
            <a:r>
              <a:rPr lang="en-GB" sz="2000" dirty="0" smtClean="0"/>
              <a:t>. </a:t>
            </a:r>
            <a:r>
              <a:rPr lang="en-GB" sz="2000" dirty="0" err="1" smtClean="0"/>
              <a:t>Admitido</a:t>
            </a:r>
            <a:r>
              <a:rPr lang="en-GB" sz="2000" dirty="0" smtClean="0"/>
              <a:t> </a:t>
            </a:r>
            <a:r>
              <a:rPr lang="en-GB" sz="2000" dirty="0" err="1" smtClean="0"/>
              <a:t>diretamente</a:t>
            </a:r>
            <a:r>
              <a:rPr lang="en-GB" sz="2000" dirty="0" smtClean="0"/>
              <a:t> </a:t>
            </a:r>
            <a:r>
              <a:rPr lang="en-GB" sz="2000" dirty="0" err="1" smtClean="0"/>
              <a:t>na</a:t>
            </a:r>
            <a:r>
              <a:rPr lang="en-GB" sz="2000" dirty="0" smtClean="0"/>
              <a:t> UCI </a:t>
            </a:r>
            <a:r>
              <a:rPr lang="en-GB" sz="2000" dirty="0"/>
              <a:t>e </a:t>
            </a:r>
            <a:r>
              <a:rPr lang="en-GB" sz="2000" dirty="0" smtClean="0"/>
              <a:t>entubado </a:t>
            </a:r>
            <a:r>
              <a:rPr lang="en-GB" sz="2000" dirty="0" err="1" smtClean="0"/>
              <a:t>por</a:t>
            </a:r>
            <a:r>
              <a:rPr lang="en-GB" sz="2000" dirty="0" smtClean="0"/>
              <a:t> </a:t>
            </a:r>
            <a:r>
              <a:rPr lang="en-GB" sz="2000" dirty="0" err="1" smtClean="0"/>
              <a:t>hipoxémia</a:t>
            </a:r>
            <a:r>
              <a:rPr lang="en-GB" sz="2000" dirty="0" smtClean="0"/>
              <a:t>; </a:t>
            </a:r>
            <a:r>
              <a:rPr lang="en-GB" sz="2000" dirty="0" err="1" smtClean="0"/>
              <a:t>colhidas</a:t>
            </a:r>
            <a:r>
              <a:rPr lang="en-GB" sz="2000" dirty="0" smtClean="0"/>
              <a:t> </a:t>
            </a:r>
            <a:r>
              <a:rPr lang="en-GB" sz="2000" dirty="0" err="1" smtClean="0"/>
              <a:t>secreções</a:t>
            </a:r>
            <a:r>
              <a:rPr lang="en-GB" sz="2000" dirty="0" smtClean="0"/>
              <a:t> </a:t>
            </a:r>
            <a:r>
              <a:rPr lang="en-GB" sz="2000" dirty="0" err="1" smtClean="0"/>
              <a:t>brônquicas</a:t>
            </a:r>
            <a:r>
              <a:rPr lang="en-GB" sz="2000" dirty="0" smtClean="0"/>
              <a:t> </a:t>
            </a:r>
            <a:r>
              <a:rPr lang="en-GB" sz="2000" dirty="0" err="1" smtClean="0"/>
              <a:t>que</a:t>
            </a:r>
            <a:r>
              <a:rPr lang="en-GB" sz="2000" dirty="0" smtClean="0"/>
              <a:t> </a:t>
            </a:r>
            <a:r>
              <a:rPr lang="en-GB" sz="2000" dirty="0" err="1" smtClean="0"/>
              <a:t>foram</a:t>
            </a:r>
            <a:r>
              <a:rPr lang="en-GB" sz="2000" dirty="0" smtClean="0"/>
              <a:t> </a:t>
            </a:r>
            <a:r>
              <a:rPr lang="en-GB" sz="2000" dirty="0" err="1" smtClean="0"/>
              <a:t>enviadas</a:t>
            </a:r>
            <a:r>
              <a:rPr lang="en-GB" sz="2000" dirty="0" smtClean="0"/>
              <a:t> para </a:t>
            </a:r>
            <a:r>
              <a:rPr lang="en-GB" sz="2000" dirty="0" err="1" smtClean="0"/>
              <a:t>cultura</a:t>
            </a:r>
            <a:r>
              <a:rPr lang="en-GB" sz="2000" dirty="0" smtClean="0"/>
              <a:t>; </a:t>
            </a:r>
            <a:r>
              <a:rPr lang="en-GB" sz="2000" dirty="0" err="1" smtClean="0"/>
              <a:t>introduzido</a:t>
            </a:r>
            <a:r>
              <a:rPr lang="en-GB" sz="2000" dirty="0" smtClean="0"/>
              <a:t> CVC e </a:t>
            </a:r>
            <a:r>
              <a:rPr lang="en-GB" sz="2000" dirty="0" err="1" smtClean="0"/>
              <a:t>efetuada</a:t>
            </a:r>
            <a:r>
              <a:rPr lang="en-GB" sz="2000" dirty="0" smtClean="0"/>
              <a:t> </a:t>
            </a:r>
            <a:r>
              <a:rPr lang="en-GB" sz="2000" dirty="0" err="1" smtClean="0"/>
              <a:t>algaliação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25 de fevereiro: </a:t>
            </a:r>
            <a:r>
              <a:rPr lang="en-GB" sz="2000" dirty="0">
                <a:solidFill>
                  <a:srgbClr val="FF0000"/>
                </a:solidFill>
              </a:rPr>
              <a:t>febre de </a:t>
            </a:r>
            <a:r>
              <a:rPr lang="en-GB" sz="2000" dirty="0" smtClean="0">
                <a:solidFill>
                  <a:srgbClr val="FF0000"/>
                </a:solidFill>
              </a:rPr>
              <a:t>38,3ºC </a:t>
            </a:r>
            <a:r>
              <a:rPr lang="en-GB" sz="2000" dirty="0">
                <a:solidFill>
                  <a:srgbClr val="FF0000"/>
                </a:solidFill>
              </a:rPr>
              <a:t>e </a:t>
            </a:r>
            <a:r>
              <a:rPr lang="en-GB" sz="2000" dirty="0" err="1" smtClean="0">
                <a:solidFill>
                  <a:srgbClr val="FF0000"/>
                </a:solidFill>
              </a:rPr>
              <a:t>diarreia</a:t>
            </a:r>
            <a:r>
              <a:rPr lang="en-GB" sz="2000" dirty="0" smtClean="0"/>
              <a:t>; RX de </a:t>
            </a:r>
            <a:r>
              <a:rPr lang="en-GB" sz="2000" dirty="0" err="1" smtClean="0"/>
              <a:t>tórax</a:t>
            </a:r>
            <a:r>
              <a:rPr lang="en-GB" sz="2000" dirty="0" smtClean="0"/>
              <a:t> </a:t>
            </a:r>
            <a:r>
              <a:rPr lang="en-GB" sz="2000" dirty="0" err="1" smtClean="0"/>
              <a:t>sem</a:t>
            </a:r>
            <a:r>
              <a:rPr lang="en-GB" sz="2000" dirty="0" smtClean="0"/>
              <a:t> </a:t>
            </a:r>
            <a:r>
              <a:rPr lang="en-GB" sz="2000" dirty="0" err="1" smtClean="0"/>
              <a:t>alterações</a:t>
            </a:r>
            <a:r>
              <a:rPr lang="en-GB" sz="2000" dirty="0" smtClean="0"/>
              <a:t> </a:t>
            </a:r>
            <a:r>
              <a:rPr lang="en-GB" sz="2000" dirty="0" err="1" smtClean="0"/>
              <a:t>significativas</a:t>
            </a:r>
            <a:r>
              <a:rPr lang="en-GB" sz="2000" dirty="0" smtClean="0"/>
              <a:t> de novo; CVC </a:t>
            </a:r>
            <a:r>
              <a:rPr lang="en-GB" sz="2000" dirty="0" err="1" smtClean="0"/>
              <a:t>substituído</a:t>
            </a:r>
            <a:r>
              <a:rPr lang="en-GB" sz="2000" dirty="0" smtClean="0"/>
              <a:t>, </a:t>
            </a:r>
            <a:r>
              <a:rPr lang="en-GB" sz="2000" dirty="0" err="1" smtClean="0"/>
              <a:t>sendo</a:t>
            </a:r>
            <a:r>
              <a:rPr lang="en-GB" sz="2000" dirty="0" smtClean="0"/>
              <a:t> </a:t>
            </a:r>
            <a:r>
              <a:rPr lang="en-GB" sz="2000" dirty="0" err="1" smtClean="0"/>
              <a:t>enviada</a:t>
            </a:r>
            <a:r>
              <a:rPr lang="en-GB" sz="2000" dirty="0" smtClean="0"/>
              <a:t> </a:t>
            </a:r>
            <a:r>
              <a:rPr lang="en-GB" sz="2000" dirty="0" err="1" smtClean="0"/>
              <a:t>ponta</a:t>
            </a:r>
            <a:r>
              <a:rPr lang="en-GB" sz="2000" dirty="0" smtClean="0"/>
              <a:t> para </a:t>
            </a:r>
            <a:r>
              <a:rPr lang="en-GB" sz="2000" dirty="0" err="1" smtClean="0"/>
              <a:t>cultura</a:t>
            </a:r>
            <a:r>
              <a:rPr lang="en-GB" sz="2000" dirty="0" smtClean="0"/>
              <a:t> e </a:t>
            </a:r>
            <a:r>
              <a:rPr lang="en-GB" sz="2000" dirty="0" err="1" smtClean="0"/>
              <a:t>efetuadas</a:t>
            </a:r>
            <a:r>
              <a:rPr lang="en-GB" sz="2000" dirty="0" smtClean="0"/>
              <a:t> </a:t>
            </a:r>
            <a:r>
              <a:rPr lang="en-GB" sz="2000" dirty="0" err="1" smtClean="0"/>
              <a:t>hemoculturas</a:t>
            </a:r>
            <a:endParaRPr lang="en-GB" sz="2000" dirty="0" smtClean="0"/>
          </a:p>
          <a:p>
            <a:endParaRPr lang="en-GB" sz="2000" dirty="0"/>
          </a:p>
          <a:p>
            <a:r>
              <a:rPr lang="en-GB" sz="2000" dirty="0"/>
              <a:t>26 de fevereiro: </a:t>
            </a:r>
            <a:r>
              <a:rPr lang="en-GB" sz="2000" dirty="0" smtClean="0"/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Teste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fecal</a:t>
            </a:r>
            <a:r>
              <a:rPr lang="en-GB" sz="2000" dirty="0" smtClean="0">
                <a:solidFill>
                  <a:srgbClr val="FF0000"/>
                </a:solidFill>
              </a:rPr>
              <a:t> da </a:t>
            </a:r>
            <a:r>
              <a:rPr lang="en-GB" sz="2000" dirty="0" err="1" smtClean="0">
                <a:solidFill>
                  <a:srgbClr val="FF0000"/>
                </a:solidFill>
              </a:rPr>
              <a:t>toxina</a:t>
            </a:r>
            <a:r>
              <a:rPr lang="en-GB" sz="2000" dirty="0" smtClean="0">
                <a:solidFill>
                  <a:srgbClr val="FF0000"/>
                </a:solidFill>
              </a:rPr>
              <a:t> de </a:t>
            </a:r>
            <a:r>
              <a:rPr lang="en-GB" sz="2000" i="1" dirty="0" smtClean="0">
                <a:solidFill>
                  <a:srgbClr val="FF0000"/>
                </a:solidFill>
              </a:rPr>
              <a:t>Clostridium </a:t>
            </a:r>
            <a:r>
              <a:rPr lang="en-GB" sz="2000" i="1" dirty="0" err="1">
                <a:solidFill>
                  <a:srgbClr val="FF0000"/>
                </a:solidFill>
              </a:rPr>
              <a:t>difficile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positivo</a:t>
            </a:r>
            <a:r>
              <a:rPr lang="en-GB" sz="2000" dirty="0" smtClean="0">
                <a:solidFill>
                  <a:srgbClr val="FF0000"/>
                </a:solidFill>
              </a:rPr>
              <a:t>. </a:t>
            </a:r>
            <a:r>
              <a:rPr lang="en-GB" sz="2000" dirty="0" err="1" smtClean="0">
                <a:solidFill>
                  <a:srgbClr val="FF0000"/>
                </a:solidFill>
              </a:rPr>
              <a:t>Iniciada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/>
              <a:t>v</a:t>
            </a:r>
            <a:r>
              <a:rPr lang="en-GB" sz="2000" dirty="0" err="1" smtClean="0"/>
              <a:t>ancomicina</a:t>
            </a:r>
            <a:r>
              <a:rPr lang="en-GB" sz="2000" dirty="0" smtClean="0"/>
              <a:t> </a:t>
            </a:r>
            <a:r>
              <a:rPr lang="en-GB" sz="2000" dirty="0"/>
              <a:t>125mg x 4 por sonda nasogástrica e </a:t>
            </a:r>
            <a:r>
              <a:rPr lang="en-GB" sz="2000" dirty="0" err="1"/>
              <a:t>piperacilina</a:t>
            </a:r>
            <a:r>
              <a:rPr lang="en-GB" sz="2000" dirty="0"/>
              <a:t> </a:t>
            </a:r>
            <a:r>
              <a:rPr lang="en-GB" sz="2000" dirty="0" err="1" smtClean="0"/>
              <a:t>tazobactam</a:t>
            </a:r>
            <a:endParaRPr lang="en-GB" sz="2000" dirty="0" smtClean="0"/>
          </a:p>
          <a:p>
            <a:endParaRPr lang="en-GB" sz="2000" dirty="0"/>
          </a:p>
          <a:p>
            <a:r>
              <a:rPr lang="en-GB" sz="2000" b="1" dirty="0">
                <a:solidFill>
                  <a:srgbClr val="FF0000"/>
                </a:solidFill>
              </a:rPr>
              <a:t>28 de </a:t>
            </a:r>
            <a:r>
              <a:rPr lang="en-GB" sz="2000" b="1" dirty="0" err="1" smtClean="0">
                <a:solidFill>
                  <a:srgbClr val="FF0000"/>
                </a:solidFill>
              </a:rPr>
              <a:t>fevereiro</a:t>
            </a:r>
            <a:r>
              <a:rPr lang="en-GB" sz="2000" b="1" dirty="0" smtClean="0">
                <a:solidFill>
                  <a:srgbClr val="FF0000"/>
                </a:solidFill>
              </a:rPr>
              <a:t> (14:00) PPS: </a:t>
            </a:r>
            <a:r>
              <a:rPr lang="en-GB" sz="2000" b="1" dirty="0" err="1" smtClean="0">
                <a:solidFill>
                  <a:srgbClr val="FF0000"/>
                </a:solidFill>
              </a:rPr>
              <a:t>Inclusão</a:t>
            </a:r>
            <a:r>
              <a:rPr lang="en-GB" sz="2000" b="1" dirty="0" smtClean="0">
                <a:solidFill>
                  <a:srgbClr val="FF0000"/>
                </a:solidFill>
              </a:rPr>
              <a:t>?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758" y="6034485"/>
            <a:ext cx="6469242" cy="54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84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ular Callout 5"/>
          <p:cNvSpPr/>
          <p:nvPr/>
        </p:nvSpPr>
        <p:spPr bwMode="auto">
          <a:xfrm>
            <a:off x="3197948" y="5227199"/>
            <a:ext cx="3098619" cy="1278219"/>
          </a:xfrm>
          <a:prstGeom prst="wedgeRectCallout">
            <a:avLst>
              <a:gd name="adj1" fmla="val -11708"/>
              <a:gd name="adj2" fmla="val -14485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Indicação</a:t>
            </a: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Intenção de tratamento para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comunidade (CI), cuidados de longo / médio prazos (LI) ou infecção hospitalar aguda (HI);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profilaxia cirúrgica: SP1: dose única, SP2: um dia, SP3:&gt; 1 dia;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MP: profilaxia médica; O: outro; UI: indicação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7" name="Group 9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892568"/>
              </p:ext>
            </p:extLst>
          </p:nvPr>
        </p:nvGraphicFramePr>
        <p:xfrm>
          <a:off x="2078232" y="2400330"/>
          <a:ext cx="7679935" cy="1884107"/>
        </p:xfrm>
        <a:graphic>
          <a:graphicData uri="http://schemas.openxmlformats.org/drawingml/2006/table">
            <a:tbl>
              <a:tblPr/>
              <a:tblGrid>
                <a:gridCol w="1732707"/>
                <a:gridCol w="377287"/>
                <a:gridCol w="356877"/>
                <a:gridCol w="437092"/>
                <a:gridCol w="437092"/>
                <a:gridCol w="1092732"/>
                <a:gridCol w="505016"/>
                <a:gridCol w="988889"/>
                <a:gridCol w="437092"/>
                <a:gridCol w="958274"/>
                <a:gridCol w="356877"/>
              </a:tblGrid>
              <a:tr h="20861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Via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Indicação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Diagnóstico (local)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Razão em notas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Mudado? (+ Razão)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mudou: data de início 1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st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antimicrobiano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Dosagem por dia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6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doses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Força de 1 dose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mg / g / UI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piperacilina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tazobactam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PNEU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18/2/2016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18/2/2016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4,5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vancomicina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GI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26/2 / 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125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mg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angular Callout 8"/>
          <p:cNvSpPr/>
          <p:nvPr/>
        </p:nvSpPr>
        <p:spPr bwMode="auto">
          <a:xfrm>
            <a:off x="6403055" y="5227198"/>
            <a:ext cx="3355112" cy="1278219"/>
          </a:xfrm>
          <a:prstGeom prst="wedgeRectCallout">
            <a:avLst>
              <a:gd name="adj1" fmla="val -38508"/>
              <a:gd name="adj2" fmla="val -14339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/>
              <a:t>Mudado? (+ Razão):</a:t>
            </a:r>
            <a:r>
              <a:rPr lang="en-US" altLang="en-US" sz="1050" dirty="0"/>
              <a:t>N = nenhuma mudança; E = escalada; D = desescalada; S = interruptor IV por via oral; efeitos adversos A =; OU = alterado, outros / razão desconhecida; U =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0" name="Rectangular Callout 9"/>
          <p:cNvSpPr/>
          <p:nvPr/>
        </p:nvSpPr>
        <p:spPr bwMode="auto">
          <a:xfrm>
            <a:off x="3591204" y="1036610"/>
            <a:ext cx="1419497" cy="922961"/>
          </a:xfrm>
          <a:prstGeom prst="wedgeRectCallout">
            <a:avLst>
              <a:gd name="adj1" fmla="val 34937"/>
              <a:gd name="adj2" fmla="val 75815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Diagnóstico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por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local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1" name="Rectangular Callout 10"/>
          <p:cNvSpPr/>
          <p:nvPr/>
        </p:nvSpPr>
        <p:spPr bwMode="auto">
          <a:xfrm>
            <a:off x="5232398" y="1034757"/>
            <a:ext cx="1371601" cy="792332"/>
          </a:xfrm>
          <a:prstGeom prst="wedgeRectCallout">
            <a:avLst>
              <a:gd name="adj1" fmla="val -4776"/>
              <a:gd name="adj2" fmla="val 94488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Antimicrobianos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atuais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2" name="Rectangular Callout 11"/>
          <p:cNvSpPr/>
          <p:nvPr/>
        </p:nvSpPr>
        <p:spPr bwMode="auto">
          <a:xfrm>
            <a:off x="6946899" y="1034757"/>
            <a:ext cx="1665656" cy="792332"/>
          </a:xfrm>
          <a:prstGeom prst="wedgeRectCallout">
            <a:avLst>
              <a:gd name="adj1" fmla="val -4776"/>
              <a:gd name="adj2" fmla="val 94488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Data do 1º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antimicrobiano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para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esta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indicação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13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886024" y="497189"/>
            <a:ext cx="6712635" cy="822325"/>
          </a:xfrm>
        </p:spPr>
        <p:txBody>
          <a:bodyPr/>
          <a:lstStyle/>
          <a:p>
            <a:pPr algn="ctr"/>
            <a:r>
              <a:rPr lang="en-GB" sz="1800" dirty="0" err="1" smtClean="0"/>
              <a:t>Formulário</a:t>
            </a:r>
            <a:r>
              <a:rPr lang="en-GB" sz="1800" dirty="0" smtClean="0"/>
              <a:t> A: </a:t>
            </a:r>
            <a:r>
              <a:rPr lang="en-GB" sz="1800" dirty="0" err="1" smtClean="0"/>
              <a:t>secção</a:t>
            </a:r>
            <a:r>
              <a:rPr lang="en-GB" sz="1800" dirty="0" smtClean="0"/>
              <a:t> </a:t>
            </a:r>
            <a:r>
              <a:rPr lang="en-GB" sz="1800" dirty="0" err="1" smtClean="0"/>
              <a:t>antimicrobianos</a:t>
            </a:r>
            <a:endParaRPr lang="en-GB" sz="1800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2070115" y="3291659"/>
            <a:ext cx="7546413" cy="715461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62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0824" y="912736"/>
            <a:ext cx="5229002" cy="516079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1" y="510856"/>
            <a:ext cx="5225081" cy="556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8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323850" y="142875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sz="2800" b="1"/>
              <a:t>IACS ativa… por outras palavras</a:t>
            </a:r>
          </a:p>
        </p:txBody>
      </p:sp>
      <p:graphicFrame>
        <p:nvGraphicFramePr>
          <p:cNvPr id="7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82743"/>
              </p:ext>
            </p:extLst>
          </p:nvPr>
        </p:nvGraphicFramePr>
        <p:xfrm>
          <a:off x="323850" y="765175"/>
          <a:ext cx="8496300" cy="5522923"/>
        </p:xfrm>
        <a:graphic>
          <a:graphicData uri="http://schemas.openxmlformats.org/drawingml/2006/table">
            <a:tbl>
              <a:tblPr/>
              <a:tblGrid>
                <a:gridCol w="3687945"/>
                <a:gridCol w="1139782"/>
                <a:gridCol w="3668573"/>
              </a:tblGrid>
              <a:tr h="39681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Data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início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Definição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Caso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subsequente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(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regra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geral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)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apresenta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sinais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/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sintomas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do PPS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7781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(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da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admissão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) or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critérios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SSI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após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cirurgia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últimos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30/90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em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qualquer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momento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após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admissão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074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4349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OU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com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alta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hospital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agudo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48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horas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precedentes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142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por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Clostridium </a:t>
                      </a:r>
                      <a:r>
                        <a:rPr kumimoji="0" lang="en-GB" sz="16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difficile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com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alta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hospital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agudo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28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precedentes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sem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sinais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/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sintomas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no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do PPS, mas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encontra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-se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ainda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sob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terapêutica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para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que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previamente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preenchia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critérios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6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72269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nfeção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dispositivo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relevante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colocado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até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73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9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fi-FI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 1 ou Dia 2 para infeção de </a:t>
                      </a:r>
                      <a:r>
                        <a:rPr kumimoji="0" lang="fi-FI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recém-nascidos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77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9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719174"/>
              </p:ext>
            </p:extLst>
          </p:nvPr>
        </p:nvGraphicFramePr>
        <p:xfrm>
          <a:off x="431800" y="1301262"/>
          <a:ext cx="10972800" cy="4758280"/>
        </p:xfrm>
        <a:graphic>
          <a:graphicData uri="http://schemas.openxmlformats.org/drawingml/2006/table">
            <a:tbl>
              <a:tblPr/>
              <a:tblGrid>
                <a:gridCol w="3439205"/>
                <a:gridCol w="1473511"/>
                <a:gridCol w="1146061"/>
                <a:gridCol w="654894"/>
                <a:gridCol w="491171"/>
                <a:gridCol w="1504488"/>
                <a:gridCol w="1115086"/>
                <a:gridCol w="654894"/>
                <a:gridCol w="493490"/>
              </a:tblGrid>
              <a:tr h="314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1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2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definição de caso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PN5</a:t>
                      </a: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GI-CDI</a:t>
                      </a: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Dispositivo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relevante 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●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Nenhuma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O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Nenhuma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04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Presente na admissão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  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O 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 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18/2/2016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25/2/2016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29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 da infecção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Hospital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hospita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Hospital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hospita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229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</a:t>
                      </a:r>
                      <a:r>
                        <a:rPr kumimoji="0" 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associada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à </a:t>
                      </a:r>
                      <a:r>
                        <a:rPr kumimoji="0" 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enfermaria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O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 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Não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48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BSI: fonte 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05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  <a:endParaRPr lang="en-GB" sz="1050" dirty="0">
                        <a:solidFill>
                          <a:schemeClr val="tx1"/>
                        </a:solidFill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19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sensibilidade</a:t>
                      </a:r>
                      <a:endParaRPr kumimoji="0" lang="en-US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Sensibilidade</a:t>
                      </a:r>
                      <a:endParaRPr kumimoji="0" lang="en-US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1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_NA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CLODIF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2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3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5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86024" y="622230"/>
            <a:ext cx="6712635" cy="822325"/>
          </a:xfrm>
        </p:spPr>
        <p:txBody>
          <a:bodyPr/>
          <a:lstStyle/>
          <a:p>
            <a:pPr algn="ctr"/>
            <a:r>
              <a:rPr lang="en-GB" sz="1800" dirty="0" err="1" smtClean="0"/>
              <a:t>Formulário</a:t>
            </a:r>
            <a:r>
              <a:rPr lang="en-GB" sz="1800" dirty="0" smtClean="0"/>
              <a:t> A: </a:t>
            </a:r>
            <a:r>
              <a:rPr lang="en-GB" sz="1800" dirty="0" err="1" smtClean="0"/>
              <a:t>secção</a:t>
            </a:r>
            <a:r>
              <a:rPr lang="en-GB" sz="1800" dirty="0" smtClean="0"/>
              <a:t> HAI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35620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2085" y="3854840"/>
            <a:ext cx="10308869" cy="995363"/>
          </a:xfrm>
        </p:spPr>
        <p:txBody>
          <a:bodyPr/>
          <a:lstStyle/>
          <a:p>
            <a:r>
              <a:rPr lang="en-GB" altLang="en-US" sz="44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Estudos de caso: </a:t>
            </a:r>
            <a:r>
              <a:rPr lang="en-GB" altLang="en-US" sz="4400" dirty="0" smtClean="0">
                <a:solidFill>
                  <a:schemeClr val="bg1"/>
                </a:solidFill>
                <a:ea typeface="ＭＳ Ｐゴシック" panose="020B0600070205080204" pitchFamily="34" charset="-128"/>
              </a:rPr>
              <a:t>questionário pré-formação</a:t>
            </a:r>
            <a:endParaRPr lang="en-GB" altLang="en-US" sz="4400" dirty="0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6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Caso </a:t>
            </a:r>
            <a:r>
              <a:rPr lang="en-GB" dirty="0" err="1" smtClean="0"/>
              <a:t>questionário</a:t>
            </a:r>
            <a:r>
              <a:rPr lang="en-GB" dirty="0" smtClean="0"/>
              <a:t> 1 </a:t>
            </a:r>
            <a:r>
              <a:rPr lang="en-GB" dirty="0" err="1" smtClean="0"/>
              <a:t>pré-formação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12 de março: </a:t>
            </a:r>
            <a:r>
              <a:rPr lang="en-GB" sz="2000" dirty="0" err="1" smtClean="0"/>
              <a:t>sexo</a:t>
            </a:r>
            <a:r>
              <a:rPr lang="en-GB" sz="2000" dirty="0" smtClean="0"/>
              <a:t> </a:t>
            </a:r>
            <a:r>
              <a:rPr lang="en-GB" sz="2000" dirty="0" err="1" smtClean="0"/>
              <a:t>feminino</a:t>
            </a:r>
            <a:r>
              <a:rPr lang="en-GB" sz="2000" dirty="0" smtClean="0"/>
              <a:t>, 70 </a:t>
            </a:r>
            <a:r>
              <a:rPr lang="en-GB" sz="2000" dirty="0" err="1" smtClean="0"/>
              <a:t>anos</a:t>
            </a:r>
            <a:r>
              <a:rPr lang="en-GB" sz="2000" dirty="0" smtClean="0"/>
              <a:t>, </a:t>
            </a:r>
            <a:r>
              <a:rPr lang="en-GB" sz="2000" dirty="0" err="1" smtClean="0"/>
              <a:t>internado</a:t>
            </a:r>
            <a:r>
              <a:rPr lang="en-GB" sz="2000" dirty="0" smtClean="0"/>
              <a:t> </a:t>
            </a:r>
            <a:r>
              <a:rPr lang="en-GB" sz="2000" dirty="0" err="1" smtClean="0"/>
              <a:t>por</a:t>
            </a:r>
            <a:r>
              <a:rPr lang="en-GB" sz="2000" dirty="0" smtClean="0"/>
              <a:t> </a:t>
            </a:r>
            <a:r>
              <a:rPr lang="en-GB" sz="2000" dirty="0"/>
              <a:t>gastroenterite e </a:t>
            </a:r>
            <a:r>
              <a:rPr lang="en-GB" sz="2000" dirty="0" err="1"/>
              <a:t>desidratação</a:t>
            </a:r>
            <a:r>
              <a:rPr lang="en-GB" sz="2000" dirty="0"/>
              <a:t> </a:t>
            </a:r>
            <a:r>
              <a:rPr lang="en-GB" sz="2000" dirty="0" smtClean="0"/>
              <a:t>grave. </a:t>
            </a:r>
            <a:r>
              <a:rPr lang="en-GB" sz="2000" dirty="0"/>
              <a:t>Um cateter venoso periférico e um cateter urinário </a:t>
            </a:r>
            <a:r>
              <a:rPr lang="en-GB" sz="2000" dirty="0" err="1"/>
              <a:t>são</a:t>
            </a:r>
            <a:r>
              <a:rPr lang="en-GB" sz="2000" dirty="0"/>
              <a:t> </a:t>
            </a:r>
            <a:r>
              <a:rPr lang="en-GB" sz="2000" dirty="0" err="1" smtClean="0"/>
              <a:t>inseridos</a:t>
            </a:r>
            <a:r>
              <a:rPr lang="en-GB" sz="2000" dirty="0" smtClean="0"/>
              <a:t>. É </a:t>
            </a:r>
            <a:r>
              <a:rPr lang="en-GB" sz="2000" dirty="0" err="1" smtClean="0"/>
              <a:t>efetuada</a:t>
            </a:r>
            <a:r>
              <a:rPr lang="en-GB" sz="2000" dirty="0" smtClean="0"/>
              <a:t> </a:t>
            </a:r>
            <a:r>
              <a:rPr lang="en-GB" sz="2000" dirty="0" err="1" smtClean="0"/>
              <a:t>reposição</a:t>
            </a:r>
            <a:r>
              <a:rPr lang="en-GB" sz="2000" dirty="0" smtClean="0"/>
              <a:t> de </a:t>
            </a:r>
            <a:r>
              <a:rPr lang="en-GB" sz="2000" dirty="0" err="1" smtClean="0"/>
              <a:t>fluidos</a:t>
            </a:r>
            <a:r>
              <a:rPr lang="en-GB" sz="2000" dirty="0" smtClean="0"/>
              <a:t>, com </a:t>
            </a:r>
            <a:r>
              <a:rPr lang="en-GB" sz="2000" dirty="0" err="1" smtClean="0"/>
              <a:t>melhoria</a:t>
            </a:r>
            <a:r>
              <a:rPr lang="en-GB" sz="2000" dirty="0" smtClean="0"/>
              <a:t> gradual do </a:t>
            </a:r>
            <a:r>
              <a:rPr lang="en-GB" sz="2000" dirty="0" err="1" smtClean="0"/>
              <a:t>quadro</a:t>
            </a:r>
            <a:r>
              <a:rPr lang="en-GB" sz="2000" dirty="0" smtClean="0"/>
              <a:t> </a:t>
            </a:r>
            <a:r>
              <a:rPr lang="en-GB" sz="2000" dirty="0" err="1" smtClean="0"/>
              <a:t>clínico</a:t>
            </a:r>
            <a:endParaRPr lang="en-GB" sz="2000" dirty="0" smtClean="0"/>
          </a:p>
          <a:p>
            <a:endParaRPr lang="en-GB" sz="2000" dirty="0"/>
          </a:p>
          <a:p>
            <a:r>
              <a:rPr lang="en-GB" sz="2000" dirty="0"/>
              <a:t>16 de março: </a:t>
            </a:r>
            <a:r>
              <a:rPr lang="en-GB" sz="2000" dirty="0">
                <a:solidFill>
                  <a:srgbClr val="FF0000"/>
                </a:solidFill>
              </a:rPr>
              <a:t>febre (</a:t>
            </a:r>
            <a:r>
              <a:rPr lang="en-GB" sz="2000" dirty="0" smtClean="0">
                <a:solidFill>
                  <a:srgbClr val="FF0000"/>
                </a:solidFill>
              </a:rPr>
              <a:t>38.2ºC</a:t>
            </a:r>
            <a:r>
              <a:rPr lang="en-GB" sz="2000" dirty="0">
                <a:solidFill>
                  <a:srgbClr val="FF0000"/>
                </a:solidFill>
              </a:rPr>
              <a:t>), </a:t>
            </a:r>
            <a:r>
              <a:rPr lang="en-GB" sz="2000" dirty="0"/>
              <a:t>calafrios e dor na </a:t>
            </a:r>
            <a:r>
              <a:rPr lang="en-GB" sz="2000" dirty="0" err="1"/>
              <a:t>região</a:t>
            </a:r>
            <a:r>
              <a:rPr lang="en-GB" sz="2000" dirty="0"/>
              <a:t> </a:t>
            </a:r>
            <a:r>
              <a:rPr lang="en-GB" sz="2000" dirty="0" err="1" smtClean="0"/>
              <a:t>lombar</a:t>
            </a:r>
            <a:r>
              <a:rPr lang="en-GB" sz="2000" dirty="0" smtClean="0"/>
              <a:t>. </a:t>
            </a:r>
            <a:r>
              <a:rPr lang="en-GB" sz="2000" dirty="0" err="1" smtClean="0">
                <a:solidFill>
                  <a:srgbClr val="FF0000"/>
                </a:solidFill>
              </a:rPr>
              <a:t>Leucocitos</a:t>
            </a:r>
            <a:r>
              <a:rPr lang="en-GB" sz="2000" dirty="0" smtClean="0">
                <a:solidFill>
                  <a:srgbClr val="FF0000"/>
                </a:solidFill>
              </a:rPr>
              <a:t> 14.500 </a:t>
            </a:r>
            <a:r>
              <a:rPr lang="en-GB" sz="2000" dirty="0" err="1" smtClean="0">
                <a:solidFill>
                  <a:srgbClr val="FF0000"/>
                </a:solidFill>
              </a:rPr>
              <a:t>células</a:t>
            </a:r>
            <a:r>
              <a:rPr lang="en-GB" sz="2000" dirty="0" smtClean="0">
                <a:solidFill>
                  <a:srgbClr val="FF0000"/>
                </a:solidFill>
              </a:rPr>
              <a:t>/mm</a:t>
            </a:r>
            <a:r>
              <a:rPr lang="en-GB" sz="2000" baseline="30000" dirty="0" smtClean="0">
                <a:solidFill>
                  <a:srgbClr val="FF0000"/>
                </a:solidFill>
              </a:rPr>
              <a:t>3</a:t>
            </a:r>
            <a:r>
              <a:rPr lang="en-GB" sz="2000" dirty="0"/>
              <a:t>.</a:t>
            </a:r>
            <a:r>
              <a:rPr lang="en-GB" sz="2000" dirty="0" smtClean="0"/>
              <a:t> </a:t>
            </a:r>
            <a:r>
              <a:rPr lang="en-GB" sz="2000" dirty="0"/>
              <a:t>Exame de </a:t>
            </a:r>
            <a:r>
              <a:rPr lang="en-GB" sz="2000" dirty="0" err="1"/>
              <a:t>urina</a:t>
            </a:r>
            <a:r>
              <a:rPr lang="en-GB" sz="2000" dirty="0" smtClean="0"/>
              <a:t>: </a:t>
            </a:r>
            <a:r>
              <a:rPr lang="en-GB" sz="2000" dirty="0" err="1" smtClean="0"/>
              <a:t>piúria</a:t>
            </a:r>
            <a:r>
              <a:rPr lang="en-GB" sz="2000" dirty="0" smtClean="0"/>
              <a:t> e </a:t>
            </a:r>
            <a:r>
              <a:rPr lang="en-GB" sz="2000" dirty="0" err="1"/>
              <a:t>microorganismos</a:t>
            </a:r>
            <a:r>
              <a:rPr lang="en-GB" sz="2000" dirty="0"/>
              <a:t> </a:t>
            </a:r>
            <a:r>
              <a:rPr lang="en-GB" sz="2000" dirty="0" err="1" smtClean="0"/>
              <a:t>abundantes</a:t>
            </a:r>
            <a:r>
              <a:rPr lang="en-GB" sz="2000" dirty="0" smtClean="0"/>
              <a:t>. </a:t>
            </a:r>
            <a:r>
              <a:rPr lang="en-GB" sz="2000" dirty="0" err="1" smtClean="0"/>
              <a:t>Iniciada</a:t>
            </a:r>
            <a:r>
              <a:rPr lang="en-GB" sz="2000" dirty="0" smtClean="0"/>
              <a:t> </a:t>
            </a:r>
            <a:r>
              <a:rPr lang="en-GB" sz="2000" dirty="0" err="1"/>
              <a:t>p</a:t>
            </a:r>
            <a:r>
              <a:rPr lang="en-GB" sz="2000" dirty="0" err="1" smtClean="0"/>
              <a:t>iperacilina-tazobactam</a:t>
            </a:r>
            <a:r>
              <a:rPr lang="en-GB" sz="2000" dirty="0" smtClean="0"/>
              <a:t> </a:t>
            </a:r>
            <a:r>
              <a:rPr lang="en-GB" sz="2000" dirty="0"/>
              <a:t>3g x 4 (</a:t>
            </a:r>
            <a:r>
              <a:rPr lang="en-GB" sz="2000" dirty="0" smtClean="0"/>
              <a:t>diagnóstico </a:t>
            </a:r>
            <a:r>
              <a:rPr lang="en-GB" sz="2000" dirty="0" err="1" smtClean="0"/>
              <a:t>nas</a:t>
            </a:r>
            <a:r>
              <a:rPr lang="en-GB" sz="2000" dirty="0" smtClean="0"/>
              <a:t> </a:t>
            </a:r>
            <a:r>
              <a:rPr lang="en-GB" sz="1800" dirty="0" err="1" smtClean="0"/>
              <a:t>notas</a:t>
            </a:r>
            <a:r>
              <a:rPr lang="en-GB" sz="1800" dirty="0" smtClean="0"/>
              <a:t> </a:t>
            </a:r>
            <a:r>
              <a:rPr lang="en-GB" sz="1800" dirty="0" err="1" smtClean="0"/>
              <a:t>clínicas</a:t>
            </a:r>
            <a:r>
              <a:rPr lang="en-GB" sz="1800" dirty="0" smtClean="0"/>
              <a:t>: </a:t>
            </a:r>
            <a:r>
              <a:rPr lang="en-GB" sz="1800" dirty="0" err="1"/>
              <a:t>pielonefrite</a:t>
            </a:r>
            <a:r>
              <a:rPr lang="en-GB" sz="2000" dirty="0" smtClean="0"/>
              <a:t>)</a:t>
            </a:r>
          </a:p>
          <a:p>
            <a:endParaRPr lang="en-GB" sz="2000" dirty="0"/>
          </a:p>
          <a:p>
            <a:r>
              <a:rPr lang="en-GB" sz="2000" dirty="0"/>
              <a:t>18 de março: </a:t>
            </a:r>
            <a:r>
              <a:rPr lang="en-GB" sz="2000" i="1" dirty="0">
                <a:solidFill>
                  <a:srgbClr val="FF0000"/>
                </a:solidFill>
              </a:rPr>
              <a:t>Escherichia coli </a:t>
            </a:r>
            <a:r>
              <a:rPr lang="en-GB" sz="2000" dirty="0" err="1" smtClean="0">
                <a:solidFill>
                  <a:srgbClr val="FF0000"/>
                </a:solidFill>
              </a:rPr>
              <a:t>identificada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em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hemocultura</a:t>
            </a:r>
            <a:r>
              <a:rPr lang="en-GB" sz="2000" dirty="0" smtClean="0">
                <a:solidFill>
                  <a:srgbClr val="FF0000"/>
                </a:solidFill>
              </a:rPr>
              <a:t> e </a:t>
            </a:r>
            <a:r>
              <a:rPr lang="en-GB" sz="2000" dirty="0" err="1" smtClean="0">
                <a:solidFill>
                  <a:srgbClr val="FF0000"/>
                </a:solidFill>
              </a:rPr>
              <a:t>urocultura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/>
              <a:t>(&gt; 10</a:t>
            </a:r>
            <a:r>
              <a:rPr lang="en-GB" sz="2000" baseline="30000" dirty="0"/>
              <a:t>5</a:t>
            </a:r>
            <a:r>
              <a:rPr lang="en-GB" sz="2000" dirty="0"/>
              <a:t> </a:t>
            </a:r>
            <a:r>
              <a:rPr lang="en-GB" sz="2000" dirty="0" err="1"/>
              <a:t>ufc</a:t>
            </a:r>
            <a:r>
              <a:rPr lang="en-GB" sz="2000" dirty="0"/>
              <a:t>/ Ml). </a:t>
            </a:r>
            <a:r>
              <a:rPr lang="en-GB" sz="2000" dirty="0" smtClean="0"/>
              <a:t> </a:t>
            </a:r>
            <a:r>
              <a:rPr lang="en-GB" sz="2000" dirty="0" err="1" smtClean="0"/>
              <a:t>Antibiograma</a:t>
            </a:r>
            <a:r>
              <a:rPr lang="en-GB" sz="2000" dirty="0" smtClean="0"/>
              <a:t> </a:t>
            </a:r>
            <a:r>
              <a:rPr lang="en-GB" sz="2000" dirty="0" err="1" smtClean="0"/>
              <a:t>pendente</a:t>
            </a:r>
            <a:endParaRPr lang="en-GB" sz="2000" dirty="0" smtClean="0"/>
          </a:p>
          <a:p>
            <a:endParaRPr lang="en-GB" sz="2000" dirty="0"/>
          </a:p>
          <a:p>
            <a:r>
              <a:rPr lang="en-GB" sz="2000" dirty="0"/>
              <a:t>19 de março: </a:t>
            </a:r>
            <a:r>
              <a:rPr lang="en-GB" sz="2000" dirty="0" err="1" smtClean="0"/>
              <a:t>doente</a:t>
            </a:r>
            <a:r>
              <a:rPr lang="en-GB" sz="2000" dirty="0" smtClean="0"/>
              <a:t> </a:t>
            </a:r>
            <a:r>
              <a:rPr lang="en-GB" sz="2000" dirty="0" err="1" smtClean="0"/>
              <a:t>apirética</a:t>
            </a:r>
            <a:r>
              <a:rPr lang="en-GB" sz="2000" dirty="0" smtClean="0"/>
              <a:t>, sob </a:t>
            </a:r>
            <a:r>
              <a:rPr lang="en-GB" sz="2000" dirty="0" err="1" smtClean="0"/>
              <a:t>terapêutica</a:t>
            </a:r>
            <a:r>
              <a:rPr lang="en-GB" sz="2000" dirty="0" smtClean="0"/>
              <a:t>.</a:t>
            </a:r>
          </a:p>
          <a:p>
            <a:pPr lvl="1"/>
            <a:r>
              <a:rPr lang="en-GB" sz="2000" b="1" dirty="0" smtClean="0">
                <a:solidFill>
                  <a:srgbClr val="FF0000"/>
                </a:solidFill>
              </a:rPr>
              <a:t>19 de </a:t>
            </a:r>
            <a:r>
              <a:rPr lang="en-GB" sz="2000" b="1" dirty="0" err="1" smtClean="0">
                <a:solidFill>
                  <a:srgbClr val="FF0000"/>
                </a:solidFill>
              </a:rPr>
              <a:t>março</a:t>
            </a:r>
            <a:r>
              <a:rPr lang="en-GB" sz="2000" b="1" dirty="0">
                <a:solidFill>
                  <a:srgbClr val="FF0000"/>
                </a:solidFill>
              </a:rPr>
              <a:t> </a:t>
            </a:r>
            <a:r>
              <a:rPr lang="en-GB" sz="2000" b="1" dirty="0" smtClean="0">
                <a:solidFill>
                  <a:srgbClr val="FF0000"/>
                </a:solidFill>
              </a:rPr>
              <a:t>(14:00) PPS:</a:t>
            </a:r>
          </a:p>
          <a:p>
            <a:pPr lvl="1"/>
            <a:r>
              <a:rPr lang="en-GB" sz="2000" b="1" dirty="0" err="1" smtClean="0">
                <a:solidFill>
                  <a:srgbClr val="FF0000"/>
                </a:solidFill>
              </a:rPr>
              <a:t>Infeção</a:t>
            </a:r>
            <a:r>
              <a:rPr lang="en-GB" sz="2000" b="1" dirty="0" smtClean="0">
                <a:solidFill>
                  <a:srgbClr val="FF0000"/>
                </a:solidFill>
              </a:rPr>
              <a:t> </a:t>
            </a:r>
            <a:r>
              <a:rPr lang="en-GB" sz="2000" b="1" dirty="0" err="1" smtClean="0">
                <a:solidFill>
                  <a:srgbClr val="FF0000"/>
                </a:solidFill>
              </a:rPr>
              <a:t>ativa</a:t>
            </a:r>
            <a:r>
              <a:rPr lang="en-GB" sz="2000" b="1" dirty="0" smtClean="0">
                <a:solidFill>
                  <a:srgbClr val="FF0000"/>
                </a:solidFill>
              </a:rPr>
              <a:t>?</a:t>
            </a:r>
          </a:p>
          <a:p>
            <a:pPr lvl="1"/>
            <a:r>
              <a:rPr lang="en-GB" sz="2000" b="1" dirty="0" smtClean="0">
                <a:solidFill>
                  <a:srgbClr val="FF0000"/>
                </a:solidFill>
              </a:rPr>
              <a:t>HAI </a:t>
            </a:r>
            <a:r>
              <a:rPr lang="en-GB" sz="2000" b="1" dirty="0" err="1" smtClean="0">
                <a:solidFill>
                  <a:srgbClr val="FF0000"/>
                </a:solidFill>
              </a:rPr>
              <a:t>ativa</a:t>
            </a:r>
            <a:r>
              <a:rPr lang="en-GB" sz="2000" b="1" dirty="0" smtClean="0">
                <a:solidFill>
                  <a:srgbClr val="FF0000"/>
                </a:solidFill>
              </a:rPr>
              <a:t>?</a:t>
            </a:r>
          </a:p>
          <a:p>
            <a:pPr lvl="1"/>
            <a:r>
              <a:rPr lang="en-GB" sz="2000" b="1" dirty="0" smtClean="0">
                <a:solidFill>
                  <a:srgbClr val="FF0000"/>
                </a:solidFill>
              </a:rPr>
              <a:t>Como </a:t>
            </a:r>
            <a:r>
              <a:rPr lang="en-GB" sz="2000" b="1" dirty="0" err="1" smtClean="0">
                <a:solidFill>
                  <a:srgbClr val="FF0000"/>
                </a:solidFill>
              </a:rPr>
              <a:t>codificar</a:t>
            </a:r>
            <a:r>
              <a:rPr lang="en-GB" sz="2000" b="1" dirty="0" smtClean="0">
                <a:solidFill>
                  <a:srgbClr val="FF0000"/>
                </a:solidFill>
              </a:rPr>
              <a:t>?</a:t>
            </a:r>
            <a:endParaRPr lang="en-GB" sz="2000" b="1" dirty="0">
              <a:solidFill>
                <a:srgbClr val="FF0000"/>
              </a:solidFill>
            </a:endParaRPr>
          </a:p>
          <a:p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90669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23850" y="142875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sz="2800" b="1"/>
              <a:t>IACS ativa… por outras palavras</a:t>
            </a:r>
          </a:p>
        </p:txBody>
      </p:sp>
      <p:graphicFrame>
        <p:nvGraphicFramePr>
          <p:cNvPr id="6" name="Group 136"/>
          <p:cNvGraphicFramePr>
            <a:graphicFrameLocks/>
          </p:cNvGraphicFramePr>
          <p:nvPr/>
        </p:nvGraphicFramePr>
        <p:xfrm>
          <a:off x="323850" y="765175"/>
          <a:ext cx="8496300" cy="5522923"/>
        </p:xfrm>
        <a:graphic>
          <a:graphicData uri="http://schemas.openxmlformats.org/drawingml/2006/table">
            <a:tbl>
              <a:tblPr/>
              <a:tblGrid>
                <a:gridCol w="3687945"/>
                <a:gridCol w="1139782"/>
                <a:gridCol w="3668573"/>
              </a:tblGrid>
              <a:tr h="39681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Data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início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Definição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Caso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subsequente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(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regra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geral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)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apresenta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sinais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/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sintomas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do PPS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7781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(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da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admissão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) or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critérios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SSI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após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cirurgia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últimos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30/90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em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qualquer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momento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após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admissão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074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4349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OU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com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alta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hospital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agudo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48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horas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precedentes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142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por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Clostridium </a:t>
                      </a:r>
                      <a:r>
                        <a:rPr kumimoji="0" lang="en-GB" sz="16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difficile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com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alta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hospital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agudo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28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precedentes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sem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sinais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/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sintomas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no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do PPS, mas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encontra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-se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ainda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sob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terapêutica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para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que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previamente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preenchia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critérios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6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72269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nfeção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dispositivo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relevante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colocado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até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73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9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fi-FI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 1 ou Dia 2 para infeção de </a:t>
                      </a:r>
                      <a:r>
                        <a:rPr kumimoji="0" lang="fi-FI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recém-nascidos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08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1434194" y="133945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FontTx/>
              <a:buNone/>
            </a:pPr>
            <a:r>
              <a:rPr lang="en-US" sz="2800" b="1">
                <a:solidFill>
                  <a:srgbClr val="333333"/>
                </a:solidFill>
              </a:rPr>
              <a:t>Infeção do aparelho urinário (UTI) </a:t>
            </a:r>
            <a:br>
              <a:rPr lang="en-US" sz="2800" b="1">
                <a:solidFill>
                  <a:srgbClr val="333333"/>
                </a:solidFill>
              </a:rPr>
            </a:br>
            <a:r>
              <a:rPr lang="en-US" sz="2800" b="1">
                <a:solidFill>
                  <a:srgbClr val="333333"/>
                </a:solidFill>
              </a:rPr>
              <a:t> </a:t>
            </a:r>
            <a:r>
              <a:rPr lang="en-US" sz="2000" b="1">
                <a:solidFill>
                  <a:srgbClr val="333333"/>
                </a:solidFill>
              </a:rPr>
              <a:t>Protocolo V5.2 p 56</a:t>
            </a:r>
          </a:p>
        </p:txBody>
      </p:sp>
      <p:graphicFrame>
        <p:nvGraphicFramePr>
          <p:cNvPr id="8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988320"/>
              </p:ext>
            </p:extLst>
          </p:nvPr>
        </p:nvGraphicFramePr>
        <p:xfrm>
          <a:off x="1110344" y="910233"/>
          <a:ext cx="9145588" cy="4813300"/>
        </p:xfrm>
        <a:graphic>
          <a:graphicData uri="http://schemas.openxmlformats.org/drawingml/2006/table">
            <a:tbl>
              <a:tblPr/>
              <a:tblGrid>
                <a:gridCol w="3695700"/>
                <a:gridCol w="3687763"/>
                <a:gridCol w="1762125"/>
              </a:tblGrid>
              <a:tr h="131399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UTI-A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sintomática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aparelho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urinário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confirmação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microbiológica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7817" marB="4572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UTI-B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sintomática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aparelho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urinário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confirmação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microbiológica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7817" marB="4572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UTI-C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Bacteriúria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assintomática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/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</a:b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</a:p>
                  </a:txBody>
                  <a:tcPr marL="90000" marR="90000" marT="57817" marB="4572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</a:tr>
              <a:tr h="349931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Presença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PELO MENOS 1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seguintes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outra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causa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específica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):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Febre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(&gt;38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Urgência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miccional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Polaquiúria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suprapúbica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urocultura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positiva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(≥10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5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(≤ 2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espécies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)/ml)</a:t>
                      </a:r>
                    </a:p>
                  </a:txBody>
                  <a:tcPr marL="90000" marR="90000" marT="54794" marB="4572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Presença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PELO MENOS 2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seguintes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outra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causa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específica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):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Febre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(&gt;38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Urgência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miccional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Polaquiúria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suprapúbica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/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 PELO MENOS 1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seguintes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: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StarSymbo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Teste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urinário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fita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StarSymbo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Piúria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(≥10WBC/ml)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StarSymbo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identificados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pelo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método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Gram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urina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conspurcada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StarSymbo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≥ 2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uroculturas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o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agente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(≥10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4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organismos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/ml)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StarSymbo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Diagnóstico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médico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ITU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StarSymbo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Tratamento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médico</a:t>
                      </a: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ITU</a:t>
                      </a:r>
                    </a:p>
                  </a:txBody>
                  <a:tcPr marL="90000" marR="90000" marT="54794" marB="4572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sintomas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NÃO REGISTAR NO PPS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94" marB="4572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865994" y="5796558"/>
            <a:ext cx="7848600" cy="5127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Aft>
                <a:spcPct val="0"/>
              </a:spcAft>
              <a:buClrTx/>
              <a:buFontTx/>
              <a:buNone/>
            </a:pPr>
            <a:r>
              <a:rPr lang="en-US" sz="1600" b="1" dirty="0">
                <a:solidFill>
                  <a:srgbClr val="FF0000"/>
                </a:solidFill>
              </a:rPr>
              <a:t>Nota: </a:t>
            </a:r>
            <a:r>
              <a:rPr lang="en-US" sz="1600" b="1" dirty="0" smtClean="0">
                <a:solidFill>
                  <a:srgbClr val="FF0000"/>
                </a:solidFill>
              </a:rPr>
              <a:t>As BSIs </a:t>
            </a:r>
            <a:r>
              <a:rPr lang="en-US" sz="1600" b="1" dirty="0" err="1" smtClean="0">
                <a:solidFill>
                  <a:srgbClr val="FF0000"/>
                </a:solidFill>
              </a:rPr>
              <a:t>secundárias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a </a:t>
            </a:r>
            <a:r>
              <a:rPr lang="en-US" sz="1600" b="1" dirty="0" smtClean="0">
                <a:solidFill>
                  <a:srgbClr val="FF0000"/>
                </a:solidFill>
              </a:rPr>
              <a:t>UTI </a:t>
            </a:r>
            <a:r>
              <a:rPr lang="en-US" sz="1600" b="1" dirty="0" err="1" smtClean="0">
                <a:solidFill>
                  <a:srgbClr val="FF0000"/>
                </a:solidFill>
              </a:rPr>
              <a:t>são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registadas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como</a:t>
            </a:r>
            <a:r>
              <a:rPr lang="en-US" sz="1600" b="1" dirty="0">
                <a:solidFill>
                  <a:srgbClr val="FF0000"/>
                </a:solidFill>
              </a:rPr>
              <a:t>  BSI e S-UTI, </a:t>
            </a:r>
            <a:r>
              <a:rPr lang="en-US" sz="1600" b="1" dirty="0" err="1">
                <a:solidFill>
                  <a:srgbClr val="FF0000"/>
                </a:solidFill>
              </a:rPr>
              <a:t>em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vez</a:t>
            </a:r>
            <a:r>
              <a:rPr lang="en-US" sz="1600" b="1" dirty="0">
                <a:solidFill>
                  <a:srgbClr val="FF0000"/>
                </a:solidFill>
              </a:rPr>
              <a:t> de </a:t>
            </a:r>
            <a:r>
              <a:rPr lang="en-US" sz="1600" b="1" dirty="0" err="1">
                <a:solidFill>
                  <a:srgbClr val="FF0000"/>
                </a:solidFill>
              </a:rPr>
              <a:t>código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UTI. As </a:t>
            </a:r>
            <a:r>
              <a:rPr lang="en-US" sz="1600" b="1" dirty="0" err="1" smtClean="0">
                <a:solidFill>
                  <a:srgbClr val="FF0000"/>
                </a:solidFill>
              </a:rPr>
              <a:t>bacteriúrias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assintomáticas</a:t>
            </a:r>
            <a:r>
              <a:rPr lang="en-US" sz="1600" b="1" dirty="0" smtClean="0">
                <a:solidFill>
                  <a:srgbClr val="FF0000"/>
                </a:solidFill>
              </a:rPr>
              <a:t> (</a:t>
            </a:r>
            <a:r>
              <a:rPr lang="en-US" sz="1600" b="1" dirty="0" err="1" smtClean="0">
                <a:solidFill>
                  <a:srgbClr val="FF0000"/>
                </a:solidFill>
              </a:rPr>
              <a:t>Uti</a:t>
            </a:r>
            <a:r>
              <a:rPr lang="en-US" sz="1600" b="1" dirty="0" smtClean="0">
                <a:solidFill>
                  <a:srgbClr val="FF0000"/>
                </a:solidFill>
              </a:rPr>
              <a:t>-C) </a:t>
            </a:r>
            <a:r>
              <a:rPr lang="en-US" sz="1600" b="1" dirty="0" err="1" smtClean="0">
                <a:solidFill>
                  <a:srgbClr val="FF0000"/>
                </a:solidFill>
              </a:rPr>
              <a:t>não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são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registadas</a:t>
            </a:r>
            <a:r>
              <a:rPr lang="en-US" sz="1600" b="1" dirty="0" smtClean="0">
                <a:solidFill>
                  <a:srgbClr val="FF0000"/>
                </a:solidFill>
              </a:rPr>
              <a:t>.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961053" y="830424"/>
            <a:ext cx="3862874" cy="4966134"/>
          </a:xfrm>
          <a:prstGeom prst="rect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0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"/>
          <p:cNvSpPr txBox="1">
            <a:spLocks noChangeArrowheads="1"/>
          </p:cNvSpPr>
          <p:nvPr/>
        </p:nvSpPr>
        <p:spPr bwMode="auto">
          <a:xfrm>
            <a:off x="1339848" y="142875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FontTx/>
              <a:buNone/>
            </a:pPr>
            <a:r>
              <a:rPr lang="en-US" sz="2800" b="1" dirty="0" err="1">
                <a:solidFill>
                  <a:srgbClr val="333333"/>
                </a:solidFill>
              </a:rPr>
              <a:t>Infeção</a:t>
            </a:r>
            <a:r>
              <a:rPr lang="en-US" sz="2800" b="1" dirty="0">
                <a:solidFill>
                  <a:srgbClr val="333333"/>
                </a:solidFill>
              </a:rPr>
              <a:t> da </a:t>
            </a:r>
            <a:r>
              <a:rPr lang="en-US" sz="2800" b="1" dirty="0" err="1">
                <a:solidFill>
                  <a:srgbClr val="333333"/>
                </a:solidFill>
              </a:rPr>
              <a:t>corrente</a:t>
            </a:r>
            <a:r>
              <a:rPr lang="en-US" sz="2800" b="1" dirty="0">
                <a:solidFill>
                  <a:srgbClr val="333333"/>
                </a:solidFill>
              </a:rPr>
              <a:t> </a:t>
            </a:r>
            <a:r>
              <a:rPr lang="en-US" sz="2800" b="1" dirty="0" err="1">
                <a:solidFill>
                  <a:srgbClr val="333333"/>
                </a:solidFill>
              </a:rPr>
              <a:t>sanguínea</a:t>
            </a:r>
            <a:r>
              <a:rPr lang="en-US" sz="2800" b="1" dirty="0">
                <a:solidFill>
                  <a:srgbClr val="333333"/>
                </a:solidFill>
              </a:rPr>
              <a:t> (BSI) </a:t>
            </a:r>
            <a:br>
              <a:rPr lang="en-US" sz="2800" b="1" dirty="0">
                <a:solidFill>
                  <a:srgbClr val="333333"/>
                </a:solidFill>
              </a:rPr>
            </a:br>
            <a:r>
              <a:rPr lang="en-US" sz="2800" b="1" dirty="0">
                <a:solidFill>
                  <a:srgbClr val="333333"/>
                </a:solidFill>
              </a:rPr>
              <a:t> </a:t>
            </a:r>
            <a:endParaRPr lang="en-US" sz="2000" b="1" dirty="0">
              <a:solidFill>
                <a:srgbClr val="333333"/>
              </a:solidFill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473198" y="1052513"/>
            <a:ext cx="8229600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8288" indent="-268288"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815975" indent="-342900"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ts val="625"/>
              </a:spcAft>
              <a:buFont typeface="Wingdings" panose="05000000000000000000" pitchFamily="2" charset="2"/>
              <a:buChar char=""/>
            </a:pPr>
            <a:r>
              <a:rPr lang="en-US" sz="2000" dirty="0" err="1">
                <a:solidFill>
                  <a:srgbClr val="FF0000"/>
                </a:solidFill>
              </a:rPr>
              <a:t>Presença</a:t>
            </a:r>
            <a:r>
              <a:rPr lang="en-US" sz="2000" dirty="0">
                <a:solidFill>
                  <a:srgbClr val="FF0000"/>
                </a:solidFill>
              </a:rPr>
              <a:t> de </a:t>
            </a:r>
            <a:r>
              <a:rPr lang="en-US" sz="2000" dirty="0" err="1">
                <a:solidFill>
                  <a:srgbClr val="FF0000"/>
                </a:solidFill>
              </a:rPr>
              <a:t>hemoculturas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positivas</a:t>
            </a:r>
            <a:r>
              <a:rPr lang="en-US" sz="2000" dirty="0">
                <a:solidFill>
                  <a:srgbClr val="FF0000"/>
                </a:solidFill>
              </a:rPr>
              <a:t>:</a:t>
            </a:r>
          </a:p>
          <a:p>
            <a:pPr lvl="1" eaLnBrk="1" hangingPunct="1">
              <a:spcAft>
                <a:spcPts val="625"/>
              </a:spcAft>
              <a:buFont typeface="Arial" panose="020B0604020202020204" pitchFamily="34" charset="0"/>
              <a:buChar char="•"/>
            </a:pPr>
            <a:r>
              <a:rPr lang="en-US" sz="1800" dirty="0" err="1"/>
              <a:t>Pelo</a:t>
            </a:r>
            <a:r>
              <a:rPr lang="en-US" sz="1800" dirty="0"/>
              <a:t> </a:t>
            </a:r>
            <a:r>
              <a:rPr lang="en-US" sz="1800" dirty="0" err="1"/>
              <a:t>menos</a:t>
            </a:r>
            <a:r>
              <a:rPr lang="en-US" sz="1800" dirty="0"/>
              <a:t> </a:t>
            </a:r>
            <a:r>
              <a:rPr lang="en-US" sz="1800" dirty="0" err="1"/>
              <a:t>uma</a:t>
            </a:r>
            <a:r>
              <a:rPr lang="en-US" sz="1800" dirty="0"/>
              <a:t> com </a:t>
            </a:r>
            <a:r>
              <a:rPr lang="en-US" sz="1800" u="sng" dirty="0" err="1"/>
              <a:t>agente</a:t>
            </a:r>
            <a:r>
              <a:rPr lang="en-US" sz="1800" u="sng" dirty="0"/>
              <a:t> </a:t>
            </a:r>
            <a:r>
              <a:rPr lang="en-US" sz="1800" u="sng" dirty="0" err="1"/>
              <a:t>patogénico</a:t>
            </a:r>
            <a:r>
              <a:rPr lang="en-US" sz="1800" u="sng" dirty="0"/>
              <a:t> </a:t>
            </a:r>
            <a:r>
              <a:rPr lang="en-US" sz="1800" u="sng" dirty="0" err="1"/>
              <a:t>identificado</a:t>
            </a:r>
            <a:r>
              <a:rPr lang="en-US" sz="1800" u="sng" dirty="0"/>
              <a:t>, </a:t>
            </a:r>
            <a:r>
              <a:rPr lang="en-US" sz="1800" b="1" dirty="0"/>
              <a:t>OU</a:t>
            </a:r>
          </a:p>
          <a:p>
            <a:pPr lvl="1" eaLnBrk="1" hangingPunct="1">
              <a:spcAft>
                <a:spcPts val="625"/>
              </a:spcAft>
              <a:buFont typeface="Arial" panose="020B0604020202020204" pitchFamily="34" charset="0"/>
              <a:buChar char="•"/>
            </a:pPr>
            <a:r>
              <a:rPr lang="en-US" sz="1800" dirty="0" err="1"/>
              <a:t>Pelo</a:t>
            </a:r>
            <a:r>
              <a:rPr lang="en-US" sz="1800" dirty="0"/>
              <a:t> </a:t>
            </a:r>
            <a:r>
              <a:rPr lang="en-US" sz="1800" dirty="0" err="1"/>
              <a:t>menos</a:t>
            </a:r>
            <a:r>
              <a:rPr lang="en-US" sz="1800" dirty="0"/>
              <a:t> </a:t>
            </a:r>
            <a:r>
              <a:rPr lang="en-US" sz="1800" dirty="0" err="1"/>
              <a:t>duas</a:t>
            </a:r>
            <a:r>
              <a:rPr lang="en-US" sz="1800" dirty="0"/>
              <a:t> com </a:t>
            </a:r>
            <a:r>
              <a:rPr lang="en-US" sz="1800" dirty="0" err="1"/>
              <a:t>agente</a:t>
            </a:r>
            <a:r>
              <a:rPr lang="en-US" sz="1800" dirty="0"/>
              <a:t> </a:t>
            </a:r>
            <a:r>
              <a:rPr lang="en-US" sz="1800" dirty="0" err="1"/>
              <a:t>contaminante</a:t>
            </a:r>
            <a:r>
              <a:rPr lang="en-US" sz="1800" dirty="0"/>
              <a:t> </a:t>
            </a:r>
            <a:r>
              <a:rPr lang="en-US" sz="1800" dirty="0" err="1"/>
              <a:t>cutâneo</a:t>
            </a:r>
            <a:r>
              <a:rPr lang="en-US" sz="1800" dirty="0"/>
              <a:t> </a:t>
            </a:r>
            <a:r>
              <a:rPr lang="en-US" sz="1800" dirty="0" err="1"/>
              <a:t>identificado</a:t>
            </a:r>
            <a:r>
              <a:rPr lang="en-US" sz="1800" dirty="0"/>
              <a:t>* </a:t>
            </a:r>
            <a:r>
              <a:rPr lang="en-US" sz="1800" b="1" dirty="0"/>
              <a:t>E </a:t>
            </a:r>
            <a:r>
              <a:rPr lang="en-US" sz="1800" dirty="0" err="1"/>
              <a:t>pelo</a:t>
            </a:r>
            <a:r>
              <a:rPr lang="en-US" sz="1800" dirty="0"/>
              <a:t> </a:t>
            </a:r>
            <a:r>
              <a:rPr lang="en-US" sz="1800" dirty="0" err="1"/>
              <a:t>menos</a:t>
            </a:r>
            <a:r>
              <a:rPr lang="en-US" sz="1800" dirty="0"/>
              <a:t> 1 </a:t>
            </a:r>
            <a:r>
              <a:rPr lang="en-US" sz="1800" dirty="0" err="1"/>
              <a:t>sinal</a:t>
            </a:r>
            <a:r>
              <a:rPr lang="en-US" sz="1800" dirty="0"/>
              <a:t> </a:t>
            </a:r>
            <a:r>
              <a:rPr lang="en-US" sz="1800" dirty="0" err="1"/>
              <a:t>ou</a:t>
            </a:r>
            <a:r>
              <a:rPr lang="en-US" sz="1800" dirty="0"/>
              <a:t> </a:t>
            </a:r>
            <a:r>
              <a:rPr lang="en-US" sz="1800" dirty="0" err="1"/>
              <a:t>sintoma</a:t>
            </a:r>
            <a:r>
              <a:rPr lang="en-US" sz="1800" dirty="0"/>
              <a:t> de </a:t>
            </a:r>
            <a:r>
              <a:rPr lang="en-US" sz="1800" dirty="0" err="1"/>
              <a:t>infeção</a:t>
            </a:r>
            <a:r>
              <a:rPr lang="en-US" sz="1800" dirty="0"/>
              <a:t>: </a:t>
            </a:r>
            <a:r>
              <a:rPr lang="en-US" sz="1800" dirty="0" err="1"/>
              <a:t>febre</a:t>
            </a:r>
            <a:r>
              <a:rPr lang="en-US" sz="1800" dirty="0"/>
              <a:t> (&gt;38ºC), </a:t>
            </a:r>
            <a:r>
              <a:rPr lang="en-US" sz="1800" dirty="0" err="1"/>
              <a:t>calafrios</a:t>
            </a:r>
            <a:r>
              <a:rPr lang="en-US" sz="1800" dirty="0"/>
              <a:t> </a:t>
            </a:r>
            <a:r>
              <a:rPr lang="en-US" sz="1800" dirty="0" err="1"/>
              <a:t>ou</a:t>
            </a:r>
            <a:r>
              <a:rPr lang="en-US" sz="1800" dirty="0"/>
              <a:t> </a:t>
            </a:r>
            <a:r>
              <a:rPr lang="en-US" sz="1800" dirty="0" err="1"/>
              <a:t>hipotensão</a:t>
            </a:r>
            <a:r>
              <a:rPr lang="en-US" sz="1800" dirty="0"/>
              <a:t> arterial </a:t>
            </a:r>
          </a:p>
          <a:p>
            <a:pPr lvl="2" eaLnBrk="1" hangingPunct="1">
              <a:lnSpc>
                <a:spcPct val="90000"/>
              </a:lnSpc>
              <a:spcBef>
                <a:spcPct val="0"/>
              </a:spcBef>
              <a:spcAft>
                <a:spcPts val="438"/>
              </a:spcAft>
              <a:buClrTx/>
              <a:buFontTx/>
              <a:buNone/>
            </a:pPr>
            <a:r>
              <a:rPr lang="en-US" sz="2000" dirty="0"/>
              <a:t>* </a:t>
            </a:r>
            <a:r>
              <a:rPr lang="en-US" sz="1400" dirty="0"/>
              <a:t>2 </a:t>
            </a:r>
            <a:r>
              <a:rPr lang="en-US" sz="1400" dirty="0" err="1"/>
              <a:t>hemoculturas</a:t>
            </a:r>
            <a:r>
              <a:rPr lang="en-US" sz="1400" dirty="0"/>
              <a:t> </a:t>
            </a:r>
            <a:r>
              <a:rPr lang="en-US" sz="1400" dirty="0" err="1"/>
              <a:t>separadas</a:t>
            </a:r>
            <a:r>
              <a:rPr lang="en-US" sz="1400" dirty="0"/>
              <a:t>, </a:t>
            </a:r>
            <a:r>
              <a:rPr lang="en-US" sz="1400" dirty="0" err="1"/>
              <a:t>geralmente</a:t>
            </a:r>
            <a:r>
              <a:rPr lang="en-US" sz="1400" dirty="0"/>
              <a:t> </a:t>
            </a:r>
            <a:r>
              <a:rPr lang="en-US" sz="1400" dirty="0" err="1"/>
              <a:t>efetuadas</a:t>
            </a:r>
            <a:r>
              <a:rPr lang="en-US" sz="1400" dirty="0"/>
              <a:t> </a:t>
            </a:r>
            <a:r>
              <a:rPr lang="en-US" sz="1400" dirty="0" err="1"/>
              <a:t>até</a:t>
            </a:r>
            <a:r>
              <a:rPr lang="en-US" sz="1400" dirty="0"/>
              <a:t> 48h, com </a:t>
            </a:r>
            <a:r>
              <a:rPr lang="en-US" sz="1400" dirty="0" err="1"/>
              <a:t>identificação</a:t>
            </a:r>
            <a:r>
              <a:rPr lang="en-US" sz="1400" dirty="0"/>
              <a:t> </a:t>
            </a:r>
            <a:r>
              <a:rPr lang="en-US" sz="1400" dirty="0" err="1"/>
              <a:t>agentes</a:t>
            </a:r>
            <a:r>
              <a:rPr lang="en-US" sz="1400" dirty="0"/>
              <a:t> </a:t>
            </a:r>
            <a:r>
              <a:rPr lang="en-US" sz="1400" dirty="0" err="1"/>
              <a:t>contaminantes</a:t>
            </a:r>
            <a:r>
              <a:rPr lang="en-US" sz="1400" dirty="0"/>
              <a:t> </a:t>
            </a:r>
            <a:r>
              <a:rPr lang="en-US" sz="1400" dirty="0" err="1"/>
              <a:t>cutâneos</a:t>
            </a:r>
            <a:r>
              <a:rPr lang="en-US" sz="1400" dirty="0"/>
              <a:t>= </a:t>
            </a:r>
            <a:r>
              <a:rPr lang="en-US" sz="1400" dirty="0" err="1"/>
              <a:t>estafilococos</a:t>
            </a:r>
            <a:r>
              <a:rPr lang="en-US" sz="1400" dirty="0"/>
              <a:t> coagulase-</a:t>
            </a:r>
            <a:r>
              <a:rPr lang="en-US" sz="1400" dirty="0" err="1"/>
              <a:t>negativos</a:t>
            </a:r>
            <a:r>
              <a:rPr lang="en-US" dirty="0"/>
              <a:t> </a:t>
            </a:r>
            <a:r>
              <a:rPr lang="en-US" sz="1400" i="1" dirty="0"/>
              <a:t>, Micrococcus sp., </a:t>
            </a:r>
            <a:r>
              <a:rPr lang="en-US" sz="1400" i="1" dirty="0" err="1"/>
              <a:t>Propionibacterium</a:t>
            </a:r>
            <a:r>
              <a:rPr lang="en-US" sz="1400" i="1" dirty="0"/>
              <a:t> acnes, Bacillus sp., </a:t>
            </a:r>
            <a:r>
              <a:rPr lang="en-US" sz="1400" i="1" dirty="0" err="1"/>
              <a:t>Corynebacterium</a:t>
            </a:r>
            <a:r>
              <a:rPr lang="en-US" sz="1400" i="1" dirty="0"/>
              <a:t> </a:t>
            </a:r>
            <a:r>
              <a:rPr lang="en-US" sz="1400" i="1" dirty="0" err="1"/>
              <a:t>sp</a:t>
            </a:r>
            <a:endParaRPr lang="en-US" sz="1400" i="1" dirty="0"/>
          </a:p>
          <a:p>
            <a:pPr eaLnBrk="1" hangingPunct="1">
              <a:spcAft>
                <a:spcPts val="500"/>
              </a:spcAft>
              <a:buFont typeface="Wingdings" panose="05000000000000000000" pitchFamily="2" charset="2"/>
              <a:buNone/>
            </a:pPr>
            <a:endParaRPr lang="en-US" sz="1600" dirty="0"/>
          </a:p>
          <a:p>
            <a:pPr eaLnBrk="1" hangingPunct="1">
              <a:spcAft>
                <a:spcPts val="500"/>
              </a:spcAft>
              <a:buFont typeface="Wingdings" panose="05000000000000000000" pitchFamily="2" charset="2"/>
              <a:buNone/>
            </a:pPr>
            <a:endParaRPr lang="en-US" sz="1600" dirty="0"/>
          </a:p>
        </p:txBody>
      </p:sp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956480"/>
              </p:ext>
            </p:extLst>
          </p:nvPr>
        </p:nvGraphicFramePr>
        <p:xfrm>
          <a:off x="1015998" y="3619500"/>
          <a:ext cx="9145588" cy="2547938"/>
        </p:xfrm>
        <a:graphic>
          <a:graphicData uri="http://schemas.openxmlformats.org/drawingml/2006/table">
            <a:tbl>
              <a:tblPr/>
              <a:tblGrid>
                <a:gridCol w="2497138"/>
                <a:gridCol w="1160462"/>
                <a:gridCol w="2763838"/>
                <a:gridCol w="1239837"/>
                <a:gridCol w="1484313"/>
              </a:tblGrid>
              <a:tr h="457247"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Classificação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 BSI de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acordo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a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causa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7822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09069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Relacionadas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o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(C):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identificado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no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OU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Melhoria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até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48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horas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após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remoção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97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C-CVC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99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*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C-PVC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3789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Secundária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(S):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identificado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num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local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específico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 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Forte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evidência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clínica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secundária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noutro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local</a:t>
                      </a:r>
                    </a:p>
                  </a:txBody>
                  <a:tcPr marL="90000" marR="90000" marT="54797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S-PUL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S-UTI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S-DIG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S-SSI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S-SST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S-OTH</a:t>
                      </a:r>
                    </a:p>
                  </a:txBody>
                  <a:tcPr marL="90000" marR="90000" marT="53789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Desconhecida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(UNK)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Nenhuma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outras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categorias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mencionadas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97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1824036" y="5881688"/>
            <a:ext cx="7446962" cy="27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85000"/>
              </a:lnSpc>
              <a:spcAft>
                <a:spcPct val="0"/>
              </a:spcAft>
              <a:buClrTx/>
              <a:buFontTx/>
              <a:buNone/>
            </a:pPr>
            <a:r>
              <a:rPr lang="en-US" sz="1400" b="1">
                <a:solidFill>
                  <a:srgbClr val="669900"/>
                </a:solidFill>
              </a:rPr>
              <a:t>*</a:t>
            </a:r>
            <a:r>
              <a:rPr lang="en-US" sz="1400" b="1">
                <a:solidFill>
                  <a:srgbClr val="FF0000"/>
                </a:solidFill>
              </a:rPr>
              <a:t>Se preenche critérios de CRI-3, registe como CRI-3 e NÃO como BSI C-CVC</a:t>
            </a:r>
          </a:p>
        </p:txBody>
      </p:sp>
    </p:spTree>
    <p:extLst>
      <p:ext uri="{BB962C8B-B14F-4D97-AF65-F5344CB8AC3E}">
        <p14:creationId xmlns:p14="http://schemas.microsoft.com/office/powerpoint/2010/main" val="264840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9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872180"/>
              </p:ext>
            </p:extLst>
          </p:nvPr>
        </p:nvGraphicFramePr>
        <p:xfrm>
          <a:off x="431798" y="1151615"/>
          <a:ext cx="10972803" cy="5249384"/>
        </p:xfrm>
        <a:graphic>
          <a:graphicData uri="http://schemas.openxmlformats.org/drawingml/2006/table">
            <a:tbl>
              <a:tblPr/>
              <a:tblGrid>
                <a:gridCol w="3439206"/>
                <a:gridCol w="1473511"/>
                <a:gridCol w="1146062"/>
                <a:gridCol w="654894"/>
                <a:gridCol w="491171"/>
                <a:gridCol w="1504489"/>
                <a:gridCol w="1115087"/>
                <a:gridCol w="654894"/>
                <a:gridCol w="493489"/>
              </a:tblGrid>
              <a:tr h="314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1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2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 definição de caso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UTI-A</a:t>
                      </a: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BSI</a:t>
                      </a: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dispositivo relevante 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L="84401" marR="84401" marT="42201" marB="422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 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Nenhuma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ONenhuma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04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Presente na admissão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Sim   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Não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24/3 / 2016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/ 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29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 da infecção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Hospital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hospital O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desconhecida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Hospital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atual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O outro hospital O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outra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origem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desconhecida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229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associada à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enfermaria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atual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Sim O Não O Desconhecido</a:t>
                      </a:r>
                    </a:p>
                  </a:txBody>
                  <a:tcPr marL="84401" marR="84401" marT="42201" marB="422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48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BSI: fonte 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(5)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S-UTI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18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código MO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</a:p>
                  </a:txBody>
                  <a:tcPr marL="84401" marR="84401" marT="42201" marB="422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19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Sensibilidade</a:t>
                      </a:r>
                      <a:endParaRPr kumimoji="0" lang="en-US" sz="18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 (6)</a:t>
                      </a: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Sensibilidade</a:t>
                      </a:r>
                      <a:endParaRPr kumimoji="0" lang="en-US" sz="18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ESCCOL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ESCCOL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U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61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microorganismo 3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2201" marR="42201" marT="42204" marB="422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5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86024" y="622230"/>
            <a:ext cx="6712635" cy="822325"/>
          </a:xfrm>
        </p:spPr>
        <p:txBody>
          <a:bodyPr/>
          <a:lstStyle/>
          <a:p>
            <a:pPr algn="ctr"/>
            <a:r>
              <a:rPr lang="en-GB" sz="1800" dirty="0" err="1" smtClean="0"/>
              <a:t>Formulário</a:t>
            </a:r>
            <a:r>
              <a:rPr lang="en-GB" sz="1800" dirty="0" smtClean="0"/>
              <a:t> A: </a:t>
            </a:r>
            <a:r>
              <a:rPr lang="en-GB" sz="1800" dirty="0" err="1" smtClean="0"/>
              <a:t>secção</a:t>
            </a:r>
            <a:r>
              <a:rPr lang="en-GB" sz="1800" dirty="0" smtClean="0"/>
              <a:t> HAI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56860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Caso questionário 2 </a:t>
            </a:r>
            <a:r>
              <a:rPr lang="en-GB" dirty="0" err="1" smtClean="0"/>
              <a:t>pré-formação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18 de janeiro: 81 anos, sexo feminino, com história de </a:t>
            </a:r>
            <a:r>
              <a:rPr lang="en-GB" sz="2000" dirty="0" err="1" smtClean="0"/>
              <a:t>demência</a:t>
            </a:r>
            <a:r>
              <a:rPr lang="en-GB" sz="2000" dirty="0" smtClean="0"/>
              <a:t>, </a:t>
            </a:r>
            <a:r>
              <a:rPr lang="en-GB" sz="2000" dirty="0" err="1" smtClean="0"/>
              <a:t>admitida</a:t>
            </a:r>
            <a:r>
              <a:rPr lang="en-GB" sz="2000" dirty="0" smtClean="0"/>
              <a:t> </a:t>
            </a:r>
            <a:r>
              <a:rPr lang="en-GB" sz="2000" dirty="0" err="1" smtClean="0"/>
              <a:t>em</a:t>
            </a:r>
            <a:r>
              <a:rPr lang="en-GB" sz="2000" dirty="0" smtClean="0"/>
              <a:t> UCI </a:t>
            </a:r>
            <a:r>
              <a:rPr lang="en-GB" sz="2000" dirty="0" err="1" smtClean="0"/>
              <a:t>por</a:t>
            </a:r>
            <a:r>
              <a:rPr lang="en-GB" sz="2000" dirty="0" smtClean="0"/>
              <a:t> AVC com </a:t>
            </a:r>
            <a:r>
              <a:rPr lang="en-GB" sz="2000" dirty="0" err="1" smtClean="0"/>
              <a:t>critérios</a:t>
            </a:r>
            <a:r>
              <a:rPr lang="en-GB" sz="2000" dirty="0" smtClean="0"/>
              <a:t> de </a:t>
            </a:r>
            <a:r>
              <a:rPr lang="en-GB" sz="2000" dirty="0" err="1" smtClean="0"/>
              <a:t>gravidade</a:t>
            </a:r>
            <a:r>
              <a:rPr lang="en-GB" sz="2000" dirty="0" smtClean="0"/>
              <a:t>. </a:t>
            </a:r>
            <a:r>
              <a:rPr lang="en-GB" sz="2000" dirty="0" err="1" smtClean="0"/>
              <a:t>Colocados</a:t>
            </a:r>
            <a:r>
              <a:rPr lang="en-GB" sz="2000" dirty="0" smtClean="0"/>
              <a:t> </a:t>
            </a:r>
            <a:r>
              <a:rPr lang="en-GB" sz="2000" dirty="0" err="1" smtClean="0"/>
              <a:t>catéter</a:t>
            </a:r>
            <a:r>
              <a:rPr lang="en-GB" sz="2000" dirty="0" smtClean="0"/>
              <a:t> </a:t>
            </a:r>
            <a:r>
              <a:rPr lang="en-GB" sz="2000" dirty="0" err="1" smtClean="0"/>
              <a:t>venoso</a:t>
            </a:r>
            <a:r>
              <a:rPr lang="en-GB" sz="2000" dirty="0" smtClean="0"/>
              <a:t> central</a:t>
            </a:r>
            <a:r>
              <a:rPr lang="en-GB" sz="2000" dirty="0"/>
              <a:t>, cateter urinário e </a:t>
            </a:r>
            <a:r>
              <a:rPr lang="en-GB" sz="2000" dirty="0" err="1"/>
              <a:t>linha</a:t>
            </a:r>
            <a:r>
              <a:rPr lang="en-GB" sz="2000" dirty="0"/>
              <a:t> </a:t>
            </a:r>
            <a:r>
              <a:rPr lang="en-GB" sz="2000" dirty="0" smtClean="0"/>
              <a:t>arterial.</a:t>
            </a:r>
          </a:p>
          <a:p>
            <a:endParaRPr lang="en-GB" sz="2000" dirty="0"/>
          </a:p>
          <a:p>
            <a:r>
              <a:rPr lang="en-GB" sz="2000" dirty="0" smtClean="0"/>
              <a:t>27 </a:t>
            </a:r>
            <a:r>
              <a:rPr lang="en-GB" sz="2000" dirty="0"/>
              <a:t>de janeiro: </a:t>
            </a:r>
            <a:r>
              <a:rPr lang="en-GB" sz="2000" dirty="0" err="1" smtClean="0">
                <a:solidFill>
                  <a:srgbClr val="FF0000"/>
                </a:solidFill>
              </a:rPr>
              <a:t>Febril</a:t>
            </a:r>
            <a:r>
              <a:rPr lang="en-GB" sz="2000" dirty="0" smtClean="0">
                <a:solidFill>
                  <a:srgbClr val="FF0000"/>
                </a:solidFill>
              </a:rPr>
              <a:t>.</a:t>
            </a:r>
            <a:r>
              <a:rPr lang="en-GB" sz="2000" dirty="0" smtClean="0"/>
              <a:t> </a:t>
            </a:r>
            <a:r>
              <a:rPr lang="en-GB" sz="2000" dirty="0"/>
              <a:t>Dois conjuntos de culturas de </a:t>
            </a:r>
            <a:r>
              <a:rPr lang="en-GB" sz="2000" dirty="0" err="1" smtClean="0"/>
              <a:t>hemoculturas</a:t>
            </a:r>
            <a:r>
              <a:rPr lang="en-GB" sz="2000" dirty="0" smtClean="0"/>
              <a:t> </a:t>
            </a:r>
            <a:r>
              <a:rPr lang="en-GB" sz="2000" dirty="0"/>
              <a:t>foram </a:t>
            </a:r>
            <a:r>
              <a:rPr lang="en-GB" sz="2000" dirty="0" err="1"/>
              <a:t>colhidas</a:t>
            </a:r>
            <a:r>
              <a:rPr lang="en-GB" sz="2000" dirty="0"/>
              <a:t> </a:t>
            </a:r>
            <a:r>
              <a:rPr lang="en-GB" sz="2000" dirty="0" smtClean="0"/>
              <a:t>com 12 </a:t>
            </a:r>
            <a:r>
              <a:rPr lang="en-GB" sz="2000" dirty="0"/>
              <a:t>horas de intervalo. </a:t>
            </a:r>
            <a:r>
              <a:rPr lang="en-GB" sz="2000" dirty="0" err="1" smtClean="0">
                <a:solidFill>
                  <a:srgbClr val="FF0000"/>
                </a:solidFill>
              </a:rPr>
              <a:t>Efetuada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substituição</a:t>
            </a:r>
            <a:r>
              <a:rPr lang="en-GB" sz="2000" dirty="0" smtClean="0">
                <a:solidFill>
                  <a:srgbClr val="FF0000"/>
                </a:solidFill>
              </a:rPr>
              <a:t> de CVC</a:t>
            </a:r>
            <a:r>
              <a:rPr lang="en-GB" sz="2000" dirty="0" smtClean="0"/>
              <a:t>, </a:t>
            </a:r>
            <a:r>
              <a:rPr lang="en-GB" sz="2000" dirty="0" err="1" smtClean="0"/>
              <a:t>cuja</a:t>
            </a:r>
            <a:r>
              <a:rPr lang="en-GB" sz="2000" dirty="0" smtClean="0"/>
              <a:t> </a:t>
            </a:r>
            <a:r>
              <a:rPr lang="en-GB" sz="2000" dirty="0" err="1" smtClean="0"/>
              <a:t>ponta</a:t>
            </a:r>
            <a:r>
              <a:rPr lang="en-GB" sz="2000" dirty="0" smtClean="0"/>
              <a:t> é </a:t>
            </a:r>
            <a:r>
              <a:rPr lang="en-GB" sz="2000" dirty="0" err="1" smtClean="0"/>
              <a:t>enviada</a:t>
            </a:r>
            <a:r>
              <a:rPr lang="en-GB" sz="2000" dirty="0" smtClean="0"/>
              <a:t> para </a:t>
            </a:r>
            <a:r>
              <a:rPr lang="en-GB" sz="2000" dirty="0" err="1" smtClean="0"/>
              <a:t>cultura</a:t>
            </a:r>
            <a:r>
              <a:rPr lang="en-GB" sz="2000" dirty="0" smtClean="0"/>
              <a:t> </a:t>
            </a:r>
            <a:r>
              <a:rPr lang="en-GB" sz="2000" dirty="0" err="1" smtClean="0"/>
              <a:t>microbiológica</a:t>
            </a:r>
            <a:r>
              <a:rPr lang="en-GB" sz="2000" dirty="0" smtClean="0"/>
              <a:t>. </a:t>
            </a:r>
            <a:r>
              <a:rPr lang="en-GB" sz="2000" dirty="0" err="1" smtClean="0"/>
              <a:t>Iniciada</a:t>
            </a:r>
            <a:r>
              <a:rPr lang="en-GB" sz="2000" dirty="0" smtClean="0"/>
              <a:t> </a:t>
            </a:r>
            <a:r>
              <a:rPr lang="en-GB" sz="2000" dirty="0"/>
              <a:t>Teicoplanina 400mg IV por suspeita de </a:t>
            </a:r>
            <a:r>
              <a:rPr lang="en-GB" sz="2000" dirty="0" smtClean="0"/>
              <a:t>sepsis.</a:t>
            </a:r>
          </a:p>
          <a:p>
            <a:endParaRPr lang="en-GB" sz="2000" dirty="0"/>
          </a:p>
          <a:p>
            <a:r>
              <a:rPr lang="en-GB" sz="2000" dirty="0"/>
              <a:t>29 de janeiro: 3 de 4 </a:t>
            </a:r>
            <a:r>
              <a:rPr lang="en-GB" sz="2000" dirty="0" err="1" smtClean="0"/>
              <a:t>frascos</a:t>
            </a:r>
            <a:r>
              <a:rPr lang="en-GB" sz="2000" dirty="0" smtClean="0"/>
              <a:t> de </a:t>
            </a:r>
            <a:r>
              <a:rPr lang="en-GB" sz="2000" dirty="0" err="1" smtClean="0"/>
              <a:t>hemoculturas</a:t>
            </a:r>
            <a:r>
              <a:rPr lang="en-GB" sz="2000" dirty="0" smtClean="0"/>
              <a:t> com </a:t>
            </a:r>
            <a:r>
              <a:rPr lang="en-GB" sz="2000" dirty="0" err="1" smtClean="0"/>
              <a:t>crescimento</a:t>
            </a:r>
            <a:r>
              <a:rPr lang="en-GB" sz="2000" dirty="0" smtClean="0"/>
              <a:t> </a:t>
            </a:r>
            <a:r>
              <a:rPr lang="en-GB" sz="2000" dirty="0" smtClean="0">
                <a:solidFill>
                  <a:srgbClr val="FF0000"/>
                </a:solidFill>
              </a:rPr>
              <a:t>de </a:t>
            </a:r>
            <a:r>
              <a:rPr lang="en-GB" sz="2000" dirty="0" err="1" smtClean="0">
                <a:solidFill>
                  <a:srgbClr val="FF0000"/>
                </a:solidFill>
              </a:rPr>
              <a:t>estafilococos</a:t>
            </a:r>
            <a:r>
              <a:rPr lang="en-GB" sz="2000" dirty="0" smtClean="0">
                <a:solidFill>
                  <a:srgbClr val="FF0000"/>
                </a:solidFill>
              </a:rPr>
              <a:t> coagulase </a:t>
            </a:r>
            <a:r>
              <a:rPr lang="en-GB" sz="2000" dirty="0" err="1" smtClean="0">
                <a:solidFill>
                  <a:srgbClr val="FF0000"/>
                </a:solidFill>
              </a:rPr>
              <a:t>negativos</a:t>
            </a:r>
            <a:r>
              <a:rPr lang="en-GB" sz="2000" dirty="0" smtClean="0">
                <a:solidFill>
                  <a:srgbClr val="FF0000"/>
                </a:solidFill>
              </a:rPr>
              <a:t> (CNS) com </a:t>
            </a:r>
            <a:r>
              <a:rPr lang="en-GB" sz="2000" dirty="0" err="1" smtClean="0">
                <a:solidFill>
                  <a:srgbClr val="FF0000"/>
                </a:solidFill>
              </a:rPr>
              <a:t>excelente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sensibilidade</a:t>
            </a:r>
            <a:r>
              <a:rPr lang="en-GB" sz="2000" dirty="0" smtClean="0">
                <a:solidFill>
                  <a:srgbClr val="FF0000"/>
                </a:solidFill>
              </a:rPr>
              <a:t>. </a:t>
            </a:r>
            <a:r>
              <a:rPr lang="en-GB" sz="2000" dirty="0" err="1" smtClean="0">
                <a:solidFill>
                  <a:srgbClr val="FF0000"/>
                </a:solidFill>
              </a:rPr>
              <a:t>Crescimento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na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err="1" smtClean="0">
                <a:solidFill>
                  <a:srgbClr val="FF0000"/>
                </a:solidFill>
              </a:rPr>
              <a:t>ponta</a:t>
            </a:r>
            <a:r>
              <a:rPr lang="en-GB" sz="2000" dirty="0" smtClean="0">
                <a:solidFill>
                  <a:srgbClr val="FF0000"/>
                </a:solidFill>
              </a:rPr>
              <a:t> do CVC </a:t>
            </a:r>
            <a:r>
              <a:rPr lang="en-GB" sz="2000" dirty="0" smtClean="0"/>
              <a:t>&gt; </a:t>
            </a:r>
            <a:r>
              <a:rPr lang="en-GB" sz="2000" dirty="0"/>
              <a:t>15 </a:t>
            </a:r>
            <a:r>
              <a:rPr lang="en-GB" sz="2000" dirty="0" err="1" smtClean="0"/>
              <a:t>colónias</a:t>
            </a:r>
            <a:r>
              <a:rPr lang="en-GB" sz="2000" dirty="0" smtClean="0"/>
              <a:t> </a:t>
            </a:r>
            <a:r>
              <a:rPr lang="en-GB" sz="2000" dirty="0"/>
              <a:t>de </a:t>
            </a:r>
            <a:r>
              <a:rPr lang="en-GB" sz="2000" dirty="0" smtClean="0"/>
              <a:t>CNS.</a:t>
            </a:r>
            <a:r>
              <a:rPr lang="en-GB" sz="2000" dirty="0"/>
              <a:t> </a:t>
            </a:r>
            <a:endParaRPr lang="en-GB" sz="2000" dirty="0" smtClean="0"/>
          </a:p>
          <a:p>
            <a:r>
              <a:rPr lang="en-GB" sz="2000" dirty="0" smtClean="0"/>
              <a:t>Novo CVC </a:t>
            </a:r>
            <a:r>
              <a:rPr lang="en-GB" sz="2000" dirty="0"/>
              <a:t>in situ. </a:t>
            </a:r>
            <a:r>
              <a:rPr lang="en-GB" sz="2000" dirty="0" err="1" smtClean="0">
                <a:solidFill>
                  <a:srgbClr val="FF0000"/>
                </a:solidFill>
              </a:rPr>
              <a:t>Apirética</a:t>
            </a:r>
            <a:r>
              <a:rPr lang="en-GB" sz="2000" dirty="0" smtClean="0">
                <a:solidFill>
                  <a:srgbClr val="FF0000"/>
                </a:solidFill>
              </a:rPr>
              <a:t>, sob </a:t>
            </a:r>
            <a:r>
              <a:rPr lang="en-GB" sz="2000" dirty="0" err="1" smtClean="0">
                <a:solidFill>
                  <a:srgbClr val="FF0000"/>
                </a:solidFill>
              </a:rPr>
              <a:t>teicoplanina</a:t>
            </a:r>
            <a:r>
              <a:rPr lang="en-GB" sz="2000" dirty="0" smtClean="0"/>
              <a:t>. </a:t>
            </a:r>
            <a:endParaRPr lang="en-GB" sz="2000" dirty="0"/>
          </a:p>
          <a:p>
            <a:endParaRPr lang="en-GB" sz="2000" dirty="0"/>
          </a:p>
          <a:p>
            <a:r>
              <a:rPr lang="en-GB" sz="2000" b="1" dirty="0" smtClean="0">
                <a:solidFill>
                  <a:srgbClr val="FF0000"/>
                </a:solidFill>
              </a:rPr>
              <a:t>29 de </a:t>
            </a:r>
            <a:r>
              <a:rPr lang="en-GB" sz="2000" b="1" dirty="0" err="1" smtClean="0">
                <a:solidFill>
                  <a:srgbClr val="FF0000"/>
                </a:solidFill>
              </a:rPr>
              <a:t>janeiro</a:t>
            </a:r>
            <a:r>
              <a:rPr lang="en-GB" sz="2000" b="1" dirty="0" smtClean="0">
                <a:solidFill>
                  <a:srgbClr val="FF0000"/>
                </a:solidFill>
              </a:rPr>
              <a:t> PPS:</a:t>
            </a:r>
            <a:r>
              <a:rPr lang="en-GB" sz="2000" b="1" dirty="0">
                <a:solidFill>
                  <a:srgbClr val="FF0000"/>
                </a:solidFill>
              </a:rPr>
              <a:t> </a:t>
            </a:r>
            <a:r>
              <a:rPr lang="en-GB" sz="2000" b="1" dirty="0" err="1" smtClean="0">
                <a:solidFill>
                  <a:srgbClr val="FF0000"/>
                </a:solidFill>
              </a:rPr>
              <a:t>Qual</a:t>
            </a:r>
            <a:r>
              <a:rPr lang="en-GB" sz="2000" b="1" dirty="0" smtClean="0">
                <a:solidFill>
                  <a:srgbClr val="FF0000"/>
                </a:solidFill>
              </a:rPr>
              <a:t> </a:t>
            </a:r>
            <a:r>
              <a:rPr lang="en-GB" sz="2000" b="1" dirty="0">
                <a:solidFill>
                  <a:srgbClr val="FF0000"/>
                </a:solidFill>
              </a:rPr>
              <a:t>é a pontuação McCabe? </a:t>
            </a:r>
            <a:r>
              <a:rPr lang="en-GB" sz="2000" b="1" dirty="0" err="1" smtClean="0">
                <a:solidFill>
                  <a:srgbClr val="FF0000"/>
                </a:solidFill>
              </a:rPr>
              <a:t>Qual</a:t>
            </a:r>
            <a:r>
              <a:rPr lang="en-GB" sz="2000" b="1" dirty="0" smtClean="0">
                <a:solidFill>
                  <a:srgbClr val="FF0000"/>
                </a:solidFill>
              </a:rPr>
              <a:t> é o </a:t>
            </a:r>
            <a:r>
              <a:rPr lang="en-GB" sz="2000" b="1" dirty="0">
                <a:solidFill>
                  <a:srgbClr val="FF0000"/>
                </a:solidFill>
              </a:rPr>
              <a:t>código de diagnóstico de HAI? 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53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0615" y="142875"/>
            <a:ext cx="10643287" cy="565150"/>
          </a:xfrm>
        </p:spPr>
        <p:txBody>
          <a:bodyPr/>
          <a:lstStyle/>
          <a:p>
            <a:r>
              <a:rPr lang="en-GB" altLang="en-US" dirty="0" smtClean="0">
                <a:ea typeface="ＭＳ Ｐゴシック" panose="020B0600070205080204" pitchFamily="34" charset="-128"/>
              </a:rPr>
              <a:t>Mc Cabe Score 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0615" y="951484"/>
            <a:ext cx="12010768" cy="51625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GB" altLang="en-US" sz="2000" b="1" u="sng" dirty="0">
                <a:ea typeface="ＭＳ Ｐゴシック" panose="020B0600070205080204" pitchFamily="34" charset="-128"/>
              </a:rPr>
              <a:t>Rapidly fatal &lt; 1 year</a:t>
            </a:r>
            <a:endParaRPr lang="en-GB" altLang="en-US" sz="2000" b="1" dirty="0">
              <a:ea typeface="ＭＳ Ｐゴシック" panose="020B0600070205080204" pitchFamily="34" charset="-128"/>
            </a:endParaRPr>
          </a:p>
          <a:p>
            <a:r>
              <a:rPr lang="en-GB" altLang="en-US" sz="2000" dirty="0">
                <a:ea typeface="ＭＳ Ｐゴシック" panose="020B0600070205080204" pitchFamily="34" charset="-128"/>
              </a:rPr>
              <a:t>End stage haematological malignancies heart failure (EF&lt;25%) and end-stage liver disease</a:t>
            </a:r>
          </a:p>
          <a:p>
            <a:r>
              <a:rPr lang="en-GB" altLang="en-US" sz="2000" dirty="0">
                <a:ea typeface="ＭＳ Ｐゴシック" panose="020B0600070205080204" pitchFamily="34" charset="-128"/>
              </a:rPr>
              <a:t>Pulmonary disease with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cor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pulmonale</a:t>
            </a:r>
            <a:endParaRPr lang="en-GB" altLang="en-US" sz="2000" dirty="0"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None/>
            </a:pPr>
            <a:endParaRPr lang="en-GB" altLang="en-US" sz="2000" b="1" dirty="0"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GB" altLang="en-US" sz="2000" b="1" u="sng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Ultimately fatal 1 – 5 years</a:t>
            </a:r>
            <a:endParaRPr lang="en-GB" altLang="en-US" sz="2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GB" altLang="en-US" sz="2000" dirty="0">
                <a:ea typeface="ＭＳ Ｐゴシック" panose="020B0600070205080204" pitchFamily="34" charset="-128"/>
              </a:rPr>
              <a:t>Chronic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leukaemias</a:t>
            </a:r>
            <a:r>
              <a:rPr lang="en-GB" altLang="en-US" sz="2000" dirty="0">
                <a:ea typeface="ＭＳ Ｐゴシック" panose="020B0600070205080204" pitchFamily="34" charset="-128"/>
              </a:rPr>
              <a:t>, myelomas, lymphomas, metastatic carcinoma, end stage kidney disease (without transplant)</a:t>
            </a:r>
          </a:p>
          <a:p>
            <a:r>
              <a:rPr lang="en-GB" altLang="en-US" sz="2000" dirty="0">
                <a:ea typeface="ＭＳ Ｐゴシック" panose="020B0600070205080204" pitchFamily="34" charset="-128"/>
              </a:rPr>
              <a:t>Motor neuron disease, MS non-responsive to treatment</a:t>
            </a:r>
          </a:p>
          <a:p>
            <a:r>
              <a:rPr lang="en-GB" altLang="en-US" sz="20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Alzheimers</a:t>
            </a:r>
            <a:r>
              <a:rPr lang="en-GB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/ dementia</a:t>
            </a:r>
          </a:p>
          <a:p>
            <a:pPr>
              <a:buFont typeface="Wingdings" panose="05000000000000000000" pitchFamily="2" charset="2"/>
              <a:buNone/>
            </a:pPr>
            <a:endParaRPr lang="en-GB" altLang="en-US" sz="2000" b="1" dirty="0"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GB" altLang="en-US" sz="2000" b="1" u="sng" dirty="0">
                <a:ea typeface="ＭＳ Ｐゴシック" panose="020B0600070205080204" pitchFamily="34" charset="-128"/>
              </a:rPr>
              <a:t>Non fatal &gt; 5 years</a:t>
            </a:r>
            <a:endParaRPr lang="en-GB" altLang="en-US" sz="2000" b="1" dirty="0">
              <a:ea typeface="ＭＳ Ｐゴシック" panose="020B0600070205080204" pitchFamily="34" charset="-128"/>
            </a:endParaRPr>
          </a:p>
          <a:p>
            <a:pPr lvl="0"/>
            <a:r>
              <a:rPr lang="en-GB" sz="2000" dirty="0"/>
              <a:t>Diabetes</a:t>
            </a:r>
          </a:p>
          <a:p>
            <a:pPr lvl="0"/>
            <a:r>
              <a:rPr lang="en-GB" sz="2000" dirty="0"/>
              <a:t>Carcinoma/haematological malignancy with &gt; 80% five-year survival</a:t>
            </a:r>
          </a:p>
          <a:p>
            <a:pPr lvl="0"/>
            <a:r>
              <a:rPr lang="en-GB" sz="2000" dirty="0"/>
              <a:t>Inflammatory disorders</a:t>
            </a:r>
          </a:p>
          <a:p>
            <a:pPr lvl="0"/>
            <a:r>
              <a:rPr lang="en-GB" sz="2000" dirty="0" smtClean="0"/>
              <a:t>Infections </a:t>
            </a:r>
            <a:r>
              <a:rPr lang="en-GB" sz="2000" dirty="0"/>
              <a:t>(including HIV, HCV, HBV – unless in above categories)</a:t>
            </a:r>
          </a:p>
          <a:p>
            <a:r>
              <a:rPr lang="en-GB" sz="2000" dirty="0"/>
              <a:t>All other diseases</a:t>
            </a:r>
            <a:endParaRPr lang="en-GB" altLang="en-US" sz="20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619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8565" y="443138"/>
            <a:ext cx="5138057" cy="5162550"/>
          </a:xfrm>
        </p:spPr>
        <p:txBody>
          <a:bodyPr/>
          <a:lstStyle/>
          <a:p>
            <a:r>
              <a:rPr lang="en-GB" dirty="0"/>
              <a:t>Leia cada caso </a:t>
            </a:r>
            <a:endParaRPr lang="en-GB" dirty="0" smtClean="0"/>
          </a:p>
          <a:p>
            <a:r>
              <a:rPr lang="en-GB" dirty="0" smtClean="0"/>
              <a:t>Discuta com seu grupo</a:t>
            </a:r>
          </a:p>
          <a:p>
            <a:r>
              <a:rPr lang="en-GB" dirty="0" smtClean="0"/>
              <a:t>Preencha o formulário de paciente </a:t>
            </a:r>
            <a:endParaRPr lang="en-GB" dirty="0"/>
          </a:p>
          <a:p>
            <a:r>
              <a:rPr lang="en-GB" dirty="0" smtClean="0"/>
              <a:t>Usar </a:t>
            </a:r>
            <a:r>
              <a:rPr lang="en-GB" dirty="0"/>
              <a:t>a </a:t>
            </a:r>
            <a:r>
              <a:rPr lang="en-GB" dirty="0" smtClean="0"/>
              <a:t>protocolo e livro de códigos </a:t>
            </a:r>
            <a:r>
              <a:rPr lang="en-GB" dirty="0"/>
              <a:t>(Anexo 2, página 36), para ajudá-lo a responder às perguntas</a:t>
            </a:r>
          </a:p>
          <a:p>
            <a:r>
              <a:rPr lang="en-GB" dirty="0" smtClean="0"/>
              <a:t>Por favor </a:t>
            </a:r>
            <a:r>
              <a:rPr lang="en-GB" dirty="0"/>
              <a:t>não hesite em perguntar os facilitadores para o feedback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64" y="268967"/>
            <a:ext cx="5316765" cy="57295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411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1611325" y="84138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FontTx/>
              <a:buNone/>
            </a:pPr>
            <a:r>
              <a:rPr lang="en-US" sz="2800" b="1">
                <a:solidFill>
                  <a:srgbClr val="333333"/>
                </a:solidFill>
              </a:rPr>
              <a:t>Infeção da corrente sanguínea (BSI) </a:t>
            </a:r>
            <a:br>
              <a:rPr lang="en-US" sz="2800" b="1">
                <a:solidFill>
                  <a:srgbClr val="333333"/>
                </a:solidFill>
              </a:rPr>
            </a:br>
            <a:endParaRPr lang="en-US" sz="2000" b="1">
              <a:solidFill>
                <a:srgbClr val="333333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44675" y="620713"/>
            <a:ext cx="8229600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8288" indent="-268288"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815975" indent="-342900"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ts val="625"/>
              </a:spcAft>
              <a:buFont typeface="Wingdings" panose="05000000000000000000" pitchFamily="2" charset="2"/>
              <a:buChar char=""/>
            </a:pPr>
            <a:r>
              <a:rPr lang="en-US" sz="2000" b="1"/>
              <a:t>Considera-se BSI confirmada laboratorialmente:</a:t>
            </a:r>
            <a:endParaRPr lang="en-US" sz="2000"/>
          </a:p>
          <a:p>
            <a:pPr lvl="1" eaLnBrk="1" hangingPunct="1">
              <a:spcAft>
                <a:spcPts val="625"/>
              </a:spcAft>
              <a:buFont typeface="Arial" panose="020B0604020202020204" pitchFamily="34" charset="0"/>
              <a:buChar char="•"/>
            </a:pPr>
            <a:r>
              <a:rPr lang="en-US" sz="1800" b="1"/>
              <a:t>Pelo menos uma hemocultura positiva </a:t>
            </a:r>
            <a:r>
              <a:rPr lang="en-US" sz="1800"/>
              <a:t>para </a:t>
            </a:r>
            <a:r>
              <a:rPr lang="en-US" sz="1800" u="sng"/>
              <a:t>agente patogénico (não contaminante cutâneo), </a:t>
            </a:r>
            <a:r>
              <a:rPr lang="en-US" sz="1800" b="1"/>
              <a:t>OU</a:t>
            </a:r>
          </a:p>
          <a:p>
            <a:pPr lvl="1" eaLnBrk="1" hangingPunct="1">
              <a:spcAft>
                <a:spcPts val="625"/>
              </a:spcAft>
              <a:buFont typeface="Arial" panose="020B0604020202020204" pitchFamily="34" charset="0"/>
              <a:buChar char="•"/>
            </a:pPr>
            <a:endParaRPr lang="en-US" sz="1800" b="1"/>
          </a:p>
          <a:p>
            <a:pPr lvl="1" eaLnBrk="1" hangingPunct="1">
              <a:spcAft>
                <a:spcPts val="625"/>
              </a:spcAft>
              <a:buFont typeface="Arial" panose="020B0604020202020204" pitchFamily="34" charset="0"/>
              <a:buChar char="•"/>
            </a:pPr>
            <a:r>
              <a:rPr lang="en-US" sz="1800" b="1"/>
              <a:t>Presença</a:t>
            </a:r>
            <a:r>
              <a:rPr lang="en-US" sz="1800"/>
              <a:t> de febre (&gt;38ºC), calafrios ou hipotensão arterial </a:t>
            </a:r>
            <a:r>
              <a:rPr lang="en-US" sz="1800" b="1"/>
              <a:t>E</a:t>
            </a:r>
            <a:r>
              <a:rPr lang="en-US" sz="1800"/>
              <a:t> </a:t>
            </a:r>
            <a:r>
              <a:rPr lang="en-US" sz="1800" b="1"/>
              <a:t>pelo menos duas hemoculturas* positivas para </a:t>
            </a:r>
            <a:r>
              <a:rPr lang="en-US" sz="1800"/>
              <a:t>agente contaminante cutâneo identificado</a:t>
            </a:r>
          </a:p>
          <a:p>
            <a:pPr lvl="2" eaLnBrk="1" hangingPunct="1">
              <a:lnSpc>
                <a:spcPct val="90000"/>
              </a:lnSpc>
              <a:spcBef>
                <a:spcPct val="0"/>
              </a:spcBef>
              <a:spcAft>
                <a:spcPts val="438"/>
              </a:spcAft>
              <a:buClrTx/>
              <a:buFontTx/>
              <a:buNone/>
            </a:pPr>
            <a:r>
              <a:rPr lang="en-US" sz="2000"/>
              <a:t>* </a:t>
            </a:r>
            <a:r>
              <a:rPr lang="en-US" sz="1400"/>
              <a:t>2 hemoculturas separadas, geralmente efetuadas até 48h; Agentes contaminantes cutâneos= estafilococos coagulase-negativos</a:t>
            </a:r>
            <a:r>
              <a:rPr lang="en-US" sz="1400" i="1"/>
              <a:t>, Micrococcus spp., Propionibacterium acnes, Bacillus spp, Corynebacterium spp</a:t>
            </a:r>
          </a:p>
          <a:p>
            <a:pPr eaLnBrk="1" hangingPunct="1">
              <a:spcAft>
                <a:spcPts val="500"/>
              </a:spcAft>
              <a:buFont typeface="Wingdings" panose="05000000000000000000" pitchFamily="2" charset="2"/>
              <a:buNone/>
            </a:pPr>
            <a:endParaRPr lang="en-US" sz="1600"/>
          </a:p>
          <a:p>
            <a:pPr eaLnBrk="1" hangingPunct="1">
              <a:spcAft>
                <a:spcPts val="500"/>
              </a:spcAft>
              <a:buFont typeface="Wingdings" panose="05000000000000000000" pitchFamily="2" charset="2"/>
              <a:buNone/>
            </a:pPr>
            <a:endParaRPr lang="en-US" sz="1600"/>
          </a:p>
        </p:txBody>
      </p:sp>
      <p:graphicFrame>
        <p:nvGraphicFramePr>
          <p:cNvPr id="1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656550"/>
              </p:ext>
            </p:extLst>
          </p:nvPr>
        </p:nvGraphicFramePr>
        <p:xfrm>
          <a:off x="1287475" y="3619500"/>
          <a:ext cx="9145588" cy="2547938"/>
        </p:xfrm>
        <a:graphic>
          <a:graphicData uri="http://schemas.openxmlformats.org/drawingml/2006/table">
            <a:tbl>
              <a:tblPr/>
              <a:tblGrid>
                <a:gridCol w="2497138"/>
                <a:gridCol w="1160462"/>
                <a:gridCol w="2763838"/>
                <a:gridCol w="1239837"/>
                <a:gridCol w="1484313"/>
              </a:tblGrid>
              <a:tr h="457247"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Classificação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das BSI de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acordo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a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causa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7822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09069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Relacionadas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o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(C):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identificado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no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OU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Melhoria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sintomas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até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48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horas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após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remoção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97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C-CVC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99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*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C-PVC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99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*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3789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Secundária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(S):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identificado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num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local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específico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 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Forte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evidência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clínica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secundária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noutro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local</a:t>
                      </a:r>
                    </a:p>
                  </a:txBody>
                  <a:tcPr marL="90000" marR="90000" marT="54797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S-PUL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S-UTI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S-DIG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S-SSI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S-SST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S-OTH</a:t>
                      </a:r>
                    </a:p>
                  </a:txBody>
                  <a:tcPr marL="90000" marR="90000" marT="53789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Desconhecida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(UNK)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Nenhuma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outras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categorias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mencionadas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797" marB="45724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2095513" y="6092825"/>
            <a:ext cx="7446962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85000"/>
              </a:lnSpc>
              <a:spcAft>
                <a:spcPct val="0"/>
              </a:spcAft>
              <a:buClrTx/>
              <a:buFontTx/>
              <a:buNone/>
            </a:pPr>
            <a:r>
              <a:rPr lang="en-US" sz="1400" b="1">
                <a:solidFill>
                  <a:srgbClr val="669900"/>
                </a:solidFill>
              </a:rPr>
              <a:t>*</a:t>
            </a:r>
            <a:r>
              <a:rPr lang="en-US" sz="1400" b="1">
                <a:solidFill>
                  <a:srgbClr val="FF0000"/>
                </a:solidFill>
              </a:rPr>
              <a:t>Se preenche critérios de CRI-3, registe como CRI-3 e NÃO como BSI C-CVC</a:t>
            </a:r>
          </a:p>
        </p:txBody>
      </p:sp>
    </p:spTree>
    <p:extLst>
      <p:ext uri="{BB962C8B-B14F-4D97-AF65-F5344CB8AC3E}">
        <p14:creationId xmlns:p14="http://schemas.microsoft.com/office/powerpoint/2010/main" val="7264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2127388" y="58825"/>
            <a:ext cx="8229600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ct val="0"/>
              </a:spcAft>
              <a:buClrTx/>
              <a:buFontTx/>
              <a:buNone/>
            </a:pPr>
            <a:r>
              <a:rPr lang="en-US" b="1" dirty="0" err="1">
                <a:solidFill>
                  <a:srgbClr val="333333"/>
                </a:solidFill>
              </a:rPr>
              <a:t>Infeção</a:t>
            </a:r>
            <a:r>
              <a:rPr lang="en-US" b="1" dirty="0">
                <a:solidFill>
                  <a:srgbClr val="333333"/>
                </a:solidFill>
              </a:rPr>
              <a:t> </a:t>
            </a:r>
            <a:r>
              <a:rPr lang="en-US" b="1" dirty="0" err="1">
                <a:solidFill>
                  <a:srgbClr val="333333"/>
                </a:solidFill>
              </a:rPr>
              <a:t>relacionada</a:t>
            </a:r>
            <a:r>
              <a:rPr lang="en-US" b="1" dirty="0">
                <a:solidFill>
                  <a:srgbClr val="333333"/>
                </a:solidFill>
              </a:rPr>
              <a:t> com </a:t>
            </a:r>
            <a:r>
              <a:rPr lang="en-US" b="1" dirty="0" err="1">
                <a:solidFill>
                  <a:srgbClr val="333333"/>
                </a:solidFill>
              </a:rPr>
              <a:t>catéter</a:t>
            </a:r>
            <a:r>
              <a:rPr lang="en-US" b="1" dirty="0">
                <a:solidFill>
                  <a:srgbClr val="333333"/>
                </a:solidFill>
              </a:rPr>
              <a:t> (CRI) </a:t>
            </a:r>
            <a:br>
              <a:rPr lang="en-US" b="1" dirty="0">
                <a:solidFill>
                  <a:srgbClr val="333333"/>
                </a:solidFill>
              </a:rPr>
            </a:br>
            <a:r>
              <a:rPr lang="en-US" b="1" dirty="0">
                <a:solidFill>
                  <a:srgbClr val="333333"/>
                </a:solidFill>
              </a:rPr>
              <a:t> (</a:t>
            </a:r>
            <a:r>
              <a:rPr lang="en-US" b="1" dirty="0" err="1">
                <a:solidFill>
                  <a:srgbClr val="333333"/>
                </a:solidFill>
              </a:rPr>
              <a:t>Catéter</a:t>
            </a:r>
            <a:r>
              <a:rPr lang="en-US" b="1" dirty="0">
                <a:solidFill>
                  <a:srgbClr val="333333"/>
                </a:solidFill>
              </a:rPr>
              <a:t> </a:t>
            </a:r>
            <a:r>
              <a:rPr lang="en-US" b="1" dirty="0" err="1">
                <a:solidFill>
                  <a:srgbClr val="333333"/>
                </a:solidFill>
              </a:rPr>
              <a:t>Venoso</a:t>
            </a:r>
            <a:r>
              <a:rPr lang="en-US" b="1" dirty="0">
                <a:solidFill>
                  <a:srgbClr val="333333"/>
                </a:solidFill>
              </a:rPr>
              <a:t> Central, CVC) </a:t>
            </a:r>
            <a:endParaRPr lang="en-US" sz="2000" b="1" dirty="0">
              <a:solidFill>
                <a:srgbClr val="333333"/>
              </a:solidFill>
            </a:endParaRPr>
          </a:p>
        </p:txBody>
      </p:sp>
      <p:graphicFrame>
        <p:nvGraphicFramePr>
          <p:cNvPr id="3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22190"/>
              </p:ext>
            </p:extLst>
          </p:nvPr>
        </p:nvGraphicFramePr>
        <p:xfrm>
          <a:off x="1670188" y="1108163"/>
          <a:ext cx="9145588" cy="5394460"/>
        </p:xfrm>
        <a:graphic>
          <a:graphicData uri="http://schemas.openxmlformats.org/drawingml/2006/table">
            <a:tbl>
              <a:tblPr/>
              <a:tblGrid>
                <a:gridCol w="2935288"/>
                <a:gridCol w="3022600"/>
                <a:gridCol w="3187700"/>
              </a:tblGrid>
              <a:tr h="1196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CRI-1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limitada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local de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inserção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hemoculturas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positivas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6867" marB="46788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CRI-2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Infecção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sistémica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relacionada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CVC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sem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hemoculturas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positivas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</a:t>
                      </a:r>
                    </a:p>
                  </a:txBody>
                  <a:tcPr marL="90000" marR="90000" marT="56867" marB="46788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CRI-3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corrente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sanguínea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relacionada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CVC</a:t>
                      </a:r>
                    </a:p>
                  </a:txBody>
                  <a:tcPr marL="90000" marR="90000" marT="56867" marB="46788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</a:tr>
              <a:tr h="419802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bacteriológico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 &gt;10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3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UFC/ml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bacteriológico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semi-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quantitativo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CVC&gt;15 UFC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Pus/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inflamação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no local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inserção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trajeto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347" marB="46788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bacteriológico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 &gt;10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3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UFC/ml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bacteriológico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semi-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quantitativo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CVC&gt;15 UFC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Melhoria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clínica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até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48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horas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após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remoção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347" marB="46788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>
                        <a:lnSpc>
                          <a:spcPct val="90000"/>
                        </a:lnSpc>
                        <a:spcAft>
                          <a:spcPts val="75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>
                        <a:spcBef>
                          <a:spcPts val="400"/>
                        </a:spcBef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Infeção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corrente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sanguínea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ocorrendo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48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horas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antes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depois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remoção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Cultura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com o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organismo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qualquer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um dos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critérios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): 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+mj-lt"/>
                        <a:buAutoNum type="arabicPeriod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bacteriológico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 &gt;10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3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UFC/ml 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+mj-lt"/>
                        <a:buAutoNum type="arabicPeriod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Exame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bacteriológico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semi-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quantitativo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CVC&gt;15 UFC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+mj-lt"/>
                        <a:buAutoNum type="arabicPeriod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Razão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hemcoultura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dp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/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hemocultura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periférica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&gt;5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+mj-lt"/>
                        <a:buAutoNum type="arabicPeriod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Hemocultura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do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catéter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positiva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mais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2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horas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que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hemocultura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periférica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+mj-lt"/>
                        <a:buAutoNum type="arabicPeriod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Mesmo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microrganismo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identificado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a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partir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de pus no local de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inserção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ou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ＭＳ Ｐゴシック" panose="020B0600070205080204" pitchFamily="34" charset="-128"/>
                        </a:rPr>
                        <a:t>trajeto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90000" marR="90000" marT="54347" marB="46788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7604449" y="914400"/>
            <a:ext cx="3219061" cy="5579706"/>
          </a:xfrm>
          <a:prstGeom prst="rect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34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1459" y="1079500"/>
            <a:ext cx="6828769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8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>
                <a:ea typeface="ＭＳ Ｐゴシック" panose="020B0600070205080204" pitchFamily="34" charset="-128"/>
              </a:rPr>
              <a:t>Caso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 smtClean="0">
                <a:ea typeface="ＭＳ Ｐゴシック" panose="020B0600070205080204" pitchFamily="34" charset="-128"/>
              </a:rPr>
              <a:t>clínico</a:t>
            </a:r>
            <a:r>
              <a:rPr lang="en-GB" altLang="en-US" dirty="0" smtClean="0">
                <a:ea typeface="ＭＳ Ｐゴシック" panose="020B0600070205080204" pitchFamily="34" charset="-128"/>
              </a:rPr>
              <a:t> 1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6 </a:t>
            </a:r>
            <a:r>
              <a:rPr lang="en-GB" altLang="en-US" sz="2000" dirty="0">
                <a:ea typeface="ＭＳ Ｐゴシック" panose="020B0600070205080204" pitchFamily="34" charset="-128"/>
              </a:rPr>
              <a:t>de abril: menina de seis anos de idade, internada com diarreia profusa, dor abdominal 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febre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(40,3ºC). </a:t>
            </a:r>
            <a:r>
              <a:rPr lang="en-GB" altLang="en-US" sz="2000" dirty="0">
                <a:ea typeface="ＭＳ Ｐゴシック" panose="020B0600070205080204" pitchFamily="34" charset="-128"/>
              </a:rPr>
              <a:t>Inicialmente tratada com reposição de líquidos e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eletrólitos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</a:t>
            </a:r>
          </a:p>
          <a:p>
            <a:endParaRPr lang="en-GB" altLang="en-US" sz="2000" dirty="0">
              <a:ea typeface="ＭＳ Ｐゴシック" panose="020B0600070205080204" pitchFamily="34" charset="-128"/>
            </a:endParaRP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7 </a:t>
            </a:r>
            <a:r>
              <a:rPr lang="en-GB" altLang="en-US" sz="2000" dirty="0">
                <a:ea typeface="ＭＳ Ｐゴシック" panose="020B0600070205080204" pitchFamily="34" charset="-128"/>
              </a:rPr>
              <a:t>de abril: </a:t>
            </a:r>
            <a:r>
              <a:rPr lang="en-GB" altLang="en-US" sz="2000" i="1" dirty="0">
                <a:ea typeface="ＭＳ Ｐゴシック" panose="020B0600070205080204" pitchFamily="34" charset="-128"/>
              </a:rPr>
              <a:t>Salmonella </a:t>
            </a:r>
            <a:r>
              <a:rPr lang="en-GB" altLang="en-US" sz="2000" i="1" dirty="0" err="1">
                <a:ea typeface="ＭＳ Ｐゴシック" panose="020B0600070205080204" pitchFamily="34" charset="-128"/>
              </a:rPr>
              <a:t>typhimurium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isolada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coprocultura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Terapêutica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com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cefotaxima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>
                <a:ea typeface="ＭＳ Ｐゴシック" panose="020B0600070205080204" pitchFamily="34" charset="-128"/>
              </a:rPr>
              <a:t>500mgx4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iv para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gastroenterite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a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salmonella</a:t>
            </a:r>
          </a:p>
          <a:p>
            <a:endParaRPr lang="en-GB" altLang="en-US" sz="2000" dirty="0">
              <a:ea typeface="ＭＳ Ｐゴシック" panose="020B0600070205080204" pitchFamily="34" charset="-128"/>
            </a:endParaRP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9 </a:t>
            </a:r>
            <a:r>
              <a:rPr lang="en-GB" altLang="en-US" sz="2000" dirty="0">
                <a:ea typeface="ＭＳ Ｐゴシック" panose="020B0600070205080204" pitchFamily="34" charset="-128"/>
              </a:rPr>
              <a:t>de abril: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apirética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apenas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com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diarreia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>
                <a:ea typeface="ＭＳ Ｐゴシック" panose="020B0600070205080204" pitchFamily="34" charset="-128"/>
              </a:rPr>
              <a:t>ligeira </a:t>
            </a:r>
          </a:p>
          <a:p>
            <a:endParaRPr lang="en-GB" altLang="en-US" sz="2000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GB" altLang="en-US" sz="2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PPS : </a:t>
            </a:r>
          </a:p>
          <a:p>
            <a:r>
              <a:rPr lang="en-GB" altLang="en-US" sz="2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9 </a:t>
            </a:r>
            <a:r>
              <a:rPr lang="en-GB" altLang="en-US" sz="2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de </a:t>
            </a:r>
            <a:r>
              <a:rPr lang="en-GB" altLang="en-US" sz="20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abril</a:t>
            </a:r>
            <a:r>
              <a:rPr lang="en-GB" altLang="en-US" sz="2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, 13:00. </a:t>
            </a:r>
            <a:r>
              <a:rPr lang="en-GB" altLang="en-US" sz="20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Inclusão</a:t>
            </a:r>
            <a:r>
              <a:rPr lang="en-GB" altLang="en-US" sz="2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?</a:t>
            </a:r>
            <a:endParaRPr lang="en-GB" altLang="en-US" sz="2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GB" altLang="en-US" dirty="0" smtClean="0"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950" y="4043963"/>
            <a:ext cx="6369885" cy="53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8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6235" name="Rectangle 172"/>
          <p:cNvSpPr>
            <a:spLocks noChangeArrowheads="1"/>
          </p:cNvSpPr>
          <p:nvPr/>
        </p:nvSpPr>
        <p:spPr bwMode="auto">
          <a:xfrm>
            <a:off x="1739915" y="969963"/>
            <a:ext cx="3921125" cy="5178149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código de Hospital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[__________] 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nome Ward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(Abbr.) / Unidade Id [__________]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data da pesquisa: ___ / ___ /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20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___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923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/milímetros/</a:t>
            </a: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)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Contador Paciente: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[_________________________________]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Idade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em anos: [____]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anos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; Idade, se &lt;2 anos de idade: [_____] meses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Sexo: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M / F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   Data de admissão hospitalar: ___ / ___ / _____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ts val="831"/>
              </a:spcBef>
              <a:spcAft>
                <a:spcPct val="0"/>
              </a:spcAft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Consultor / Especialidade Paciente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[__________]			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Cirurgia desde a admissão:  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O Nenhuma cirurgia O Minimal invasive NHSN não-cirurgia /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cirurgia O NHSN -&gt; especifica (opcional): [__________]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 Desconhecido	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pontuação McCabe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 	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Doença O não-fatal O doença última análise fatal</a:t>
            </a:r>
          </a:p>
          <a:p>
            <a:pPr eaLnBrk="1" fontAlgn="base" hangingPunct="1">
              <a:spcBef>
                <a:spcPts val="277"/>
              </a:spcBef>
              <a:spcAft>
                <a:spcPct val="0"/>
              </a:spcAft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O doença rapidamente fatal O Desconhecido	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 o peso recém-nascido, nascimento: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[______] gramas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cateter vascular Central:	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cateter vascular periférica:	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cateter urinário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   		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intubação:			</a:t>
            </a:r>
            <a:endParaRPr lang="en-US" altLang="en-US" sz="923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Unk</a:t>
            </a:r>
            <a:endParaRPr lang="en-US" altLang="en-US" sz="923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O paciente </a:t>
            </a:r>
            <a:r>
              <a:rPr lang="en-US" altLang="en-US" sz="923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recebe</a:t>
            </a:r>
            <a:r>
              <a:rPr lang="en-US" altLang="en-US" sz="923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antimicrobiano</a:t>
            </a:r>
            <a:r>
              <a:rPr lang="en-US" altLang="en-US" sz="923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(s</a:t>
            </a:r>
            <a:r>
              <a:rPr lang="en-US" altLang="en-US" sz="923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 sz="923" baseline="30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baseline="30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?</a:t>
            </a:r>
            <a:r>
              <a:rPr lang="en-US" altLang="en-US" sz="923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 paciente tem </a:t>
            </a:r>
            <a:r>
              <a:rPr lang="en-US" altLang="en-US" sz="923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HAI ativa</a:t>
            </a:r>
            <a:r>
              <a:rPr lang="en-US" altLang="en-US" sz="923" baseline="300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(2)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	    	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Não   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</a:t>
            </a:r>
            <a:r>
              <a:rPr lang="en-US" altLang="en-US" sz="923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sim</a:t>
            </a:r>
          </a:p>
        </p:txBody>
      </p:sp>
      <p:sp>
        <p:nvSpPr>
          <p:cNvPr id="6240" name="Rectangle 976"/>
          <p:cNvSpPr>
            <a:spLocks noChangeArrowheads="1"/>
          </p:cNvSpPr>
          <p:nvPr/>
        </p:nvSpPr>
        <p:spPr bwMode="auto">
          <a:xfrm>
            <a:off x="1708151" y="711201"/>
            <a:ext cx="221138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b="1" dirty="0">
                <a:solidFill>
                  <a:srgbClr val="669900"/>
                </a:solidFill>
                <a:ea typeface="ＭＳ Ｐゴシック" panose="020B0600070205080204" pitchFamily="34" charset="-128"/>
              </a:rPr>
              <a:t>dados do paciente </a:t>
            </a:r>
            <a:r>
              <a:rPr lang="en-US" altLang="en-US" sz="923" dirty="0">
                <a:solidFill>
                  <a:srgbClr val="669900"/>
                </a:solidFill>
                <a:ea typeface="ＭＳ Ｐゴシック" panose="020B0600070205080204" pitchFamily="34" charset="-128"/>
              </a:rPr>
              <a:t>(A recolher, para todos os pacientes)</a:t>
            </a:r>
          </a:p>
        </p:txBody>
      </p:sp>
      <p:grpSp>
        <p:nvGrpSpPr>
          <p:cNvPr id="2" name="Group 979"/>
          <p:cNvGrpSpPr>
            <a:grpSpLocks/>
          </p:cNvGrpSpPr>
          <p:nvPr/>
        </p:nvGrpSpPr>
        <p:grpSpPr bwMode="auto">
          <a:xfrm>
            <a:off x="5185218" y="5322891"/>
            <a:ext cx="597877" cy="266701"/>
            <a:chOff x="2531" y="1606"/>
            <a:chExt cx="408" cy="182"/>
          </a:xfrm>
          <a:noFill/>
        </p:grpSpPr>
        <p:sp>
          <p:nvSpPr>
            <p:cNvPr id="3" name="Rectangle 980"/>
            <p:cNvSpPr>
              <a:spLocks noChangeArrowheads="1"/>
            </p:cNvSpPr>
            <p:nvPr/>
          </p:nvSpPr>
          <p:spPr bwMode="auto">
            <a:xfrm>
              <a:off x="2621" y="1706"/>
              <a:ext cx="227" cy="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en-GB" altLang="en-US" sz="1662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sp>
          <p:nvSpPr>
            <p:cNvPr id="9359" name="Rectangle 981"/>
            <p:cNvSpPr>
              <a:spLocks noChangeArrowheads="1"/>
            </p:cNvSpPr>
            <p:nvPr/>
          </p:nvSpPr>
          <p:spPr bwMode="auto">
            <a:xfrm>
              <a:off x="2531" y="1606"/>
              <a:ext cx="408" cy="1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en-US" sz="738" i="1" dirty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 SE SIM</a:t>
              </a:r>
            </a:p>
          </p:txBody>
        </p:sp>
      </p:grpSp>
      <p:sp>
        <p:nvSpPr>
          <p:cNvPr id="6242" name="Rectangle 991"/>
          <p:cNvSpPr>
            <a:spLocks noChangeArrowheads="1"/>
          </p:cNvSpPr>
          <p:nvPr/>
        </p:nvSpPr>
        <p:spPr bwMode="auto">
          <a:xfrm>
            <a:off x="4340240" y="2035176"/>
            <a:ext cx="95408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dd</a:t>
            </a:r>
            <a:r>
              <a:rPr lang="en-US" altLang="en-US" sz="923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/ milímetros / </a:t>
            </a:r>
            <a:r>
              <a:rPr lang="en-US" altLang="en-US" sz="923" i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aaaa</a:t>
            </a:r>
            <a:endParaRPr lang="en-US" altLang="en-US" sz="923" i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cxnSp>
        <p:nvCxnSpPr>
          <p:cNvPr id="24" name="Elbow Connector 23"/>
          <p:cNvCxnSpPr/>
          <p:nvPr/>
        </p:nvCxnSpPr>
        <p:spPr>
          <a:xfrm rot="5400000" flipH="1" flipV="1">
            <a:off x="3116995" y="3004820"/>
            <a:ext cx="4821239" cy="703901"/>
          </a:xfrm>
          <a:prstGeom prst="bentConnector3">
            <a:avLst>
              <a:gd name="adj1" fmla="val 50001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44" name="Rectangle 3"/>
          <p:cNvSpPr>
            <a:spLocks noChangeArrowheads="1"/>
          </p:cNvSpPr>
          <p:nvPr/>
        </p:nvSpPr>
        <p:spPr bwMode="auto">
          <a:xfrm>
            <a:off x="6014670" y="392907"/>
            <a:ext cx="5043689" cy="1361903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lvl1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GB" altLang="en-US">
              <a:solidFill>
                <a:srgbClr val="000000"/>
              </a:solidFill>
            </a:endParaRPr>
          </a:p>
        </p:txBody>
      </p:sp>
      <p:graphicFrame>
        <p:nvGraphicFramePr>
          <p:cNvPr id="21" name="Group 9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275886"/>
              </p:ext>
            </p:extLst>
          </p:nvPr>
        </p:nvGraphicFramePr>
        <p:xfrm>
          <a:off x="6014671" y="392907"/>
          <a:ext cx="5043689" cy="1361903"/>
        </p:xfrm>
        <a:graphic>
          <a:graphicData uri="http://schemas.openxmlformats.org/drawingml/2006/table">
            <a:tbl>
              <a:tblPr/>
              <a:tblGrid>
                <a:gridCol w="1137931"/>
                <a:gridCol w="247778"/>
                <a:gridCol w="234374"/>
                <a:gridCol w="287054"/>
                <a:gridCol w="287054"/>
                <a:gridCol w="717636"/>
                <a:gridCol w="331662"/>
                <a:gridCol w="649439"/>
                <a:gridCol w="287054"/>
                <a:gridCol w="629333"/>
                <a:gridCol w="234374"/>
              </a:tblGrid>
              <a:tr h="16091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(Nome genérico ou de marca)</a:t>
                      </a: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Via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Indicação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Diagnóstico (local)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Razão em notas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Mudado? (+ Razão)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mudou: data de </a:t>
                      </a:r>
                      <a:r>
                        <a:rPr kumimoji="0" 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início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1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º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Dosagem por dia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21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doses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Força de 1 dose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mg / g / UI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10141024" y="762791"/>
            <a:ext cx="113319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en-US" sz="900" b="1" dirty="0" smtClean="0"/>
              <a:t>X</a:t>
            </a:r>
            <a:endParaRPr lang="en-GB" sz="900" b="1" dirty="0"/>
          </a:p>
        </p:txBody>
      </p:sp>
      <p:pic>
        <p:nvPicPr>
          <p:cNvPr id="23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777" y="173828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06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2" grpId="0"/>
      <p:bldP spid="1864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 bwMode="auto">
          <a:xfrm>
            <a:off x="3861792" y="863609"/>
            <a:ext cx="1419497" cy="922961"/>
          </a:xfrm>
          <a:prstGeom prst="wedgeRectCallout">
            <a:avLst>
              <a:gd name="adj1" fmla="val 34937"/>
              <a:gd name="adj2" fmla="val 75815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Diagnóstico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por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Local.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Anexo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2 codebook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" name="Rectangular Callout 4"/>
          <p:cNvSpPr/>
          <p:nvPr/>
        </p:nvSpPr>
        <p:spPr bwMode="auto">
          <a:xfrm>
            <a:off x="5692296" y="865142"/>
            <a:ext cx="1371601" cy="792332"/>
          </a:xfrm>
          <a:prstGeom prst="wedgeRectCallout">
            <a:avLst>
              <a:gd name="adj1" fmla="val -4776"/>
              <a:gd name="adj2" fmla="val 94488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Antimicrobiano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atual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7" name="Group 9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891369"/>
              </p:ext>
            </p:extLst>
          </p:nvPr>
        </p:nvGraphicFramePr>
        <p:xfrm>
          <a:off x="2397125" y="2040119"/>
          <a:ext cx="7679935" cy="1884107"/>
        </p:xfrm>
        <a:graphic>
          <a:graphicData uri="http://schemas.openxmlformats.org/drawingml/2006/table">
            <a:tbl>
              <a:tblPr/>
              <a:tblGrid>
                <a:gridCol w="1732707"/>
                <a:gridCol w="377287"/>
                <a:gridCol w="356877"/>
                <a:gridCol w="437092"/>
                <a:gridCol w="437092"/>
                <a:gridCol w="1092732"/>
                <a:gridCol w="505016"/>
                <a:gridCol w="988889"/>
                <a:gridCol w="437092"/>
                <a:gridCol w="958274"/>
                <a:gridCol w="356877"/>
              </a:tblGrid>
              <a:tr h="20861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Via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Indicação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Diagnóstico (local)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Razão em notas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Mudado? (+ Razão)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mudou: data de início 1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st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SOU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Dosagem por dia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6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doses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Força de 1 dose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mg / g / UI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cefotaxima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CI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GI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7/4/2015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mg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886024" y="497189"/>
            <a:ext cx="6712635" cy="822325"/>
          </a:xfrm>
        </p:spPr>
        <p:txBody>
          <a:bodyPr/>
          <a:lstStyle/>
          <a:p>
            <a:pPr algn="ctr"/>
            <a:r>
              <a:rPr lang="en-GB" sz="1800" dirty="0" err="1" smtClean="0"/>
              <a:t>Formulário</a:t>
            </a:r>
            <a:r>
              <a:rPr lang="en-GB" sz="1800" dirty="0" smtClean="0"/>
              <a:t> A: </a:t>
            </a:r>
            <a:r>
              <a:rPr lang="en-GB" sz="1800" dirty="0" err="1" smtClean="0"/>
              <a:t>secção</a:t>
            </a:r>
            <a:r>
              <a:rPr lang="en-GB" sz="1800" dirty="0" smtClean="0"/>
              <a:t> </a:t>
            </a:r>
            <a:r>
              <a:rPr lang="en-GB" sz="1800" dirty="0" err="1" smtClean="0"/>
              <a:t>antimicrobianos</a:t>
            </a:r>
            <a:endParaRPr lang="en-GB" sz="1800" dirty="0"/>
          </a:p>
        </p:txBody>
      </p:sp>
      <p:sp>
        <p:nvSpPr>
          <p:cNvPr id="11" name="Rectangular Callout 10"/>
          <p:cNvSpPr/>
          <p:nvPr/>
        </p:nvSpPr>
        <p:spPr bwMode="auto">
          <a:xfrm>
            <a:off x="3451630" y="4619433"/>
            <a:ext cx="3098619" cy="1278219"/>
          </a:xfrm>
          <a:prstGeom prst="wedgeRectCallout">
            <a:avLst>
              <a:gd name="adj1" fmla="val -11708"/>
              <a:gd name="adj2" fmla="val -14485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Indicação</a:t>
            </a: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Intenção de tratamento para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comunidade (CI), cuidados de longo / médio prazos (LI) ou infecção hospitalar aguda (HI);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profilaxia cirúrgica: SP1: dose única, SP2: um dia, SP3:&gt; 1 dia;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MP: profilaxia médica; O: outro; UI: indicação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2" name="Rectangular Callout 11"/>
          <p:cNvSpPr/>
          <p:nvPr/>
        </p:nvSpPr>
        <p:spPr bwMode="auto">
          <a:xfrm>
            <a:off x="6739116" y="4619433"/>
            <a:ext cx="3355112" cy="1278219"/>
          </a:xfrm>
          <a:prstGeom prst="wedgeRectCallout">
            <a:avLst>
              <a:gd name="adj1" fmla="val -38508"/>
              <a:gd name="adj2" fmla="val -14339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/>
              <a:t>Mudado? (+ Razão):</a:t>
            </a:r>
            <a:r>
              <a:rPr lang="en-US" altLang="en-US" sz="1050" dirty="0"/>
              <a:t>N = nenhuma mudança; E = escalada; D = desescalada; S = interruptor IV por via oral; efeitos adversos A =; OU = alterado, outros / razão desconhecida; U =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441781" y="3045560"/>
            <a:ext cx="7601120" cy="314883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70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ea typeface="ＭＳ Ｐゴシック" panose="020B0600070205080204" pitchFamily="34" charset="-128"/>
              </a:rPr>
              <a:t>Caso clínico 2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31801" y="649657"/>
            <a:ext cx="11368617" cy="5162550"/>
          </a:xfrm>
        </p:spPr>
        <p:txBody>
          <a:bodyPr/>
          <a:lstStyle/>
          <a:p>
            <a:r>
              <a:rPr lang="en-GB" altLang="en-US" sz="2000" dirty="0">
                <a:ea typeface="ＭＳ Ｐゴシック" panose="020B0600070205080204" pitchFamily="34" charset="-128"/>
              </a:rPr>
              <a:t>15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março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: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s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exo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f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eminino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>
                <a:ea typeface="ＭＳ Ｐゴシック" panose="020B0600070205080204" pitchFamily="34" charset="-128"/>
              </a:rPr>
              <a:t>de 68 anos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idade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;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admitida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por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AVC com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critérios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gravidade</a:t>
            </a:r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000" dirty="0" err="1" smtClean="0">
                <a:ea typeface="ＭＳ Ｐゴシック" panose="020B0600070205080204" pitchFamily="34" charset="-128"/>
              </a:rPr>
              <a:t>Antecedentes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pessoais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HTA,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sem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outra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doença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cardíaca ou pulmonar</a:t>
            </a:r>
            <a:endParaRPr lang="en-GB" altLang="en-US" sz="2000" dirty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000" dirty="0" err="1" smtClean="0">
                <a:ea typeface="ＭＳ Ｐゴシック" panose="020B0600070205080204" pitchFamily="34" charset="-128"/>
              </a:rPr>
              <a:t>Submetida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a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algaliação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colocação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acesso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venoso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periférico</a:t>
            </a:r>
            <a:endParaRPr lang="en-GB" altLang="en-US" sz="2000" dirty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000" dirty="0" err="1" smtClean="0">
                <a:ea typeface="ＭＳ Ｐゴシック" panose="020B0600070205080204" pitchFamily="34" charset="-128"/>
              </a:rPr>
              <a:t>Subfebril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(37,7ºC).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Contagem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leucocitária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: 14.000/mm</a:t>
            </a:r>
            <a:r>
              <a:rPr lang="en-GB" altLang="en-US" sz="2000" baseline="30000" dirty="0" smtClean="0">
                <a:ea typeface="ＭＳ Ｐゴシック" panose="020B0600070205080204" pitchFamily="34" charset="-128"/>
              </a:rPr>
              <a:t>3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</a:p>
          <a:p>
            <a:pPr lvl="1"/>
            <a:endParaRPr lang="en-GB" altLang="en-US" sz="2000" dirty="0">
              <a:ea typeface="ＭＳ Ｐゴシック" panose="020B0600070205080204" pitchFamily="34" charset="-128"/>
            </a:endParaRPr>
          </a:p>
          <a:p>
            <a:r>
              <a:rPr lang="en-GB" altLang="en-US" sz="2000" dirty="0">
                <a:ea typeface="ＭＳ Ｐゴシック" panose="020B0600070205080204" pitchFamily="34" charset="-128"/>
              </a:rPr>
              <a:t>24 de março: </a:t>
            </a:r>
            <a:r>
              <a:rPr lang="en-GB" altLang="en-US" sz="20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febre</a:t>
            </a:r>
            <a:r>
              <a:rPr lang="en-GB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39.0ºC</a:t>
            </a:r>
            <a:r>
              <a:rPr lang="en-GB" altLang="en-US" sz="2000" dirty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taquipneia</a:t>
            </a:r>
            <a:r>
              <a:rPr lang="en-GB" altLang="en-US" sz="2000" dirty="0">
                <a:ea typeface="ＭＳ Ｐゴシック" panose="020B0600070205080204" pitchFamily="34" charset="-128"/>
              </a:rPr>
              <a:t>,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tosse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>
                <a:ea typeface="ＭＳ Ｐゴシック" panose="020B0600070205080204" pitchFamily="34" charset="-128"/>
              </a:rPr>
              <a:t>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expectoração</a:t>
            </a:r>
            <a:r>
              <a:rPr lang="en-GB" altLang="en-US" sz="2000" dirty="0">
                <a:ea typeface="ＭＳ Ｐゴシック" panose="020B0600070205080204" pitchFamily="34" charset="-128"/>
              </a:rPr>
              <a:t>. </a:t>
            </a:r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RX de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tórax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: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Infiltrado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do lobo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médio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à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direita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Contagem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leucocitária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: 19.000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/mm</a:t>
            </a:r>
            <a:r>
              <a:rPr lang="en-GB" altLang="en-US" sz="2000" baseline="30000" dirty="0" smtClean="0">
                <a:ea typeface="ＭＳ Ｐゴシック" panose="020B0600070205080204" pitchFamily="34" charset="-128"/>
              </a:rPr>
              <a:t>3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 </a:t>
            </a:r>
            <a:r>
              <a:rPr lang="en-GB" altLang="en-US" sz="2000" dirty="0">
                <a:ea typeface="ＭＳ Ｐゴシック" panose="020B0600070205080204" pitchFamily="34" charset="-128"/>
              </a:rPr>
              <a:t>Sangue, urina e secreções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brônquicas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cultivadas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.</a:t>
            </a:r>
            <a:endParaRPr lang="en-GB" altLang="en-US" sz="2000" dirty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000" dirty="0" err="1">
                <a:ea typeface="ＭＳ Ｐゴシック" panose="020B0600070205080204" pitchFamily="34" charset="-128"/>
              </a:rPr>
              <a:t>Diagnóstico</a:t>
            </a:r>
            <a:r>
              <a:rPr lang="en-GB" altLang="en-US" sz="2000" dirty="0">
                <a:ea typeface="ＭＳ Ｐゴシック" panose="020B0600070205080204" pitchFamily="34" charset="-128"/>
              </a:rPr>
              <a:t> de pneumonia de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aspiração</a:t>
            </a:r>
            <a:r>
              <a:rPr lang="en-GB" altLang="en-US" sz="2000" dirty="0">
                <a:ea typeface="ＭＳ Ｐゴシック" panose="020B0600070205080204" pitchFamily="34" charset="-128"/>
              </a:rPr>
              <a:t> é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registado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nas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notas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clínicas</a:t>
            </a:r>
            <a:r>
              <a:rPr lang="en-GB" altLang="en-US" sz="2000" dirty="0">
                <a:ea typeface="ＭＳ Ｐゴシック" panose="020B0600070205080204" pitchFamily="34" charset="-128"/>
              </a:rPr>
              <a:t> </a:t>
            </a:r>
          </a:p>
          <a:p>
            <a:pPr lvl="1"/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Inciada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ampicilina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/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sulbactam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3g 4x/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GB" altLang="en-US" sz="2000" dirty="0" smtClean="0">
              <a:ea typeface="ＭＳ Ｐゴシック" panose="020B0600070205080204" pitchFamily="34" charset="-128"/>
            </a:endParaRPr>
          </a:p>
          <a:p>
            <a:r>
              <a:rPr lang="en-GB" altLang="en-US" sz="2000" dirty="0" smtClean="0">
                <a:ea typeface="ＭＳ Ｐゴシック" panose="020B0600070205080204" pitchFamily="34" charset="-128"/>
              </a:rPr>
              <a:t>26 </a:t>
            </a:r>
            <a:r>
              <a:rPr lang="en-GB" altLang="en-US" sz="2000" dirty="0">
                <a:ea typeface="ＭＳ Ｐゴシック" panose="020B0600070205080204" pitchFamily="34" charset="-128"/>
              </a:rPr>
              <a:t>de março: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exame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bacteriológico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das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expectoração</a:t>
            </a:r>
            <a:r>
              <a:rPr lang="en-GB" altLang="en-US" sz="2000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revela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i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Klebsiella pneumonia</a:t>
            </a:r>
            <a:r>
              <a:rPr lang="en-GB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000" dirty="0">
                <a:ea typeface="ＭＳ Ｐゴシック" panose="020B0600070205080204" pitchFamily="34" charset="-128"/>
              </a:rPr>
              <a:t>resistente à ceftriaxona 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ampicilina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/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sulbactam</a:t>
            </a:r>
            <a:endParaRPr lang="en-GB" altLang="en-US" sz="2000" dirty="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000" dirty="0" err="1" smtClean="0">
                <a:ea typeface="ＭＳ Ｐゴシック" panose="020B0600070205080204" pitchFamily="34" charset="-128"/>
              </a:rPr>
              <a:t>Substituição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de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ampicilina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/ </a:t>
            </a:r>
            <a:r>
              <a:rPr lang="en-GB" altLang="en-US" sz="2000" dirty="0" err="1">
                <a:ea typeface="ＭＳ Ｐゴシック" panose="020B0600070205080204" pitchFamily="34" charset="-128"/>
              </a:rPr>
              <a:t>s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ulbactam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por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meropenem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1g 3x/</a:t>
            </a:r>
            <a:r>
              <a:rPr lang="en-GB" altLang="en-US" sz="2000" dirty="0" err="1" smtClean="0">
                <a:ea typeface="ＭＳ Ｐゴシック" panose="020B0600070205080204" pitchFamily="34" charset="-128"/>
              </a:rPr>
              <a:t>dia</a:t>
            </a:r>
            <a:r>
              <a:rPr lang="en-GB" altLang="en-US" sz="2000" dirty="0" smtClean="0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GB" altLang="en-US" sz="2000" dirty="0">
              <a:ea typeface="ＭＳ Ｐゴシック" panose="020B0600070205080204" pitchFamily="34" charset="-128"/>
            </a:endParaRPr>
          </a:p>
          <a:p>
            <a:r>
              <a:rPr lang="en-GB" altLang="en-US" sz="2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27 de </a:t>
            </a:r>
            <a:r>
              <a:rPr lang="en-GB" altLang="en-US" sz="20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março</a:t>
            </a:r>
            <a:r>
              <a:rPr lang="en-GB" altLang="en-US" sz="2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 PPS: </a:t>
            </a:r>
            <a:r>
              <a:rPr lang="en-GB" altLang="en-US" sz="20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inclusão</a:t>
            </a:r>
            <a:r>
              <a:rPr lang="en-GB" altLang="en-US" sz="2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?</a:t>
            </a:r>
            <a:endParaRPr lang="en-GB" altLang="en-US" sz="2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GB" altLang="en-US" dirty="0" smtClean="0"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406" y="5541964"/>
            <a:ext cx="6469242" cy="54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 bwMode="auto">
          <a:xfrm>
            <a:off x="3599019" y="1153839"/>
            <a:ext cx="1419497" cy="922961"/>
          </a:xfrm>
          <a:prstGeom prst="wedgeRectCallout">
            <a:avLst>
              <a:gd name="adj1" fmla="val 34937"/>
              <a:gd name="adj2" fmla="val 75815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Diagnóstico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clínico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.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" name="Rectangular Callout 4"/>
          <p:cNvSpPr/>
          <p:nvPr/>
        </p:nvSpPr>
        <p:spPr bwMode="auto">
          <a:xfrm>
            <a:off x="5240213" y="1151986"/>
            <a:ext cx="1371601" cy="792332"/>
          </a:xfrm>
          <a:prstGeom prst="wedgeRectCallout">
            <a:avLst>
              <a:gd name="adj1" fmla="val -4776"/>
              <a:gd name="adj2" fmla="val 94488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Antimicrobiano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atual</a:t>
            </a: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6" name="Rectangular Callout 5"/>
          <p:cNvSpPr/>
          <p:nvPr/>
        </p:nvSpPr>
        <p:spPr bwMode="auto">
          <a:xfrm>
            <a:off x="3123384" y="4877340"/>
            <a:ext cx="3098619" cy="1278219"/>
          </a:xfrm>
          <a:prstGeom prst="wedgeRectCallout">
            <a:avLst>
              <a:gd name="adj1" fmla="val -11708"/>
              <a:gd name="adj2" fmla="val -14485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Indicação</a:t>
            </a: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Intenção de tratamento para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comunidade (CI), cuidados de longo / médio prazos (LI) ou infecção hospitalar aguda (HI);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profilaxia cirúrgica: SP1: dose única, SP2: um dia, SP3:&gt; 1 dia; 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MP: profilaxia médica; O: outro; UI: indicação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7" name="Group 9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871078"/>
              </p:ext>
            </p:extLst>
          </p:nvPr>
        </p:nvGraphicFramePr>
        <p:xfrm>
          <a:off x="2086047" y="2322178"/>
          <a:ext cx="7679935" cy="1884107"/>
        </p:xfrm>
        <a:graphic>
          <a:graphicData uri="http://schemas.openxmlformats.org/drawingml/2006/table">
            <a:tbl>
              <a:tblPr/>
              <a:tblGrid>
                <a:gridCol w="1732707"/>
                <a:gridCol w="377287"/>
                <a:gridCol w="356877"/>
                <a:gridCol w="437092"/>
                <a:gridCol w="437092"/>
                <a:gridCol w="1092732"/>
                <a:gridCol w="505016"/>
                <a:gridCol w="988889"/>
                <a:gridCol w="437092"/>
                <a:gridCol w="958274"/>
                <a:gridCol w="356877"/>
              </a:tblGrid>
              <a:tr h="20861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Antimicrobiano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Via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Indicação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Diagnóstico (local)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Razão em notas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 de início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Mudado? (+ Razão)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Se mudou: data de início 1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st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SOU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Dosagem por dia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6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Número de doses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Força de 1 dose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mg / g / UI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meropenem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PNEU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26/3 / 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24/3 / 2016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7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ular Callout 7"/>
          <p:cNvSpPr/>
          <p:nvPr/>
        </p:nvSpPr>
        <p:spPr bwMode="auto">
          <a:xfrm>
            <a:off x="6954713" y="1159801"/>
            <a:ext cx="1665656" cy="792332"/>
          </a:xfrm>
          <a:prstGeom prst="wedgeRectCallout">
            <a:avLst>
              <a:gd name="adj1" fmla="val -4776"/>
              <a:gd name="adj2" fmla="val 94488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Data do </a:t>
            </a:r>
            <a:r>
              <a:rPr lang="en-GB" sz="1400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p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rimeiro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antimicrobiano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para </a:t>
            </a:r>
            <a:r>
              <a:rPr lang="en-GB" sz="1400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esta</a:t>
            </a:r>
            <a:r>
              <a:rPr lang="en-GB" sz="1400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sz="1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indicação</a:t>
            </a:r>
          </a:p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9" name="Rectangular Callout 8"/>
          <p:cNvSpPr/>
          <p:nvPr/>
        </p:nvSpPr>
        <p:spPr bwMode="auto">
          <a:xfrm>
            <a:off x="6410870" y="4877340"/>
            <a:ext cx="3355112" cy="1278219"/>
          </a:xfrm>
          <a:prstGeom prst="wedgeRectCallout">
            <a:avLst>
              <a:gd name="adj1" fmla="val -38508"/>
              <a:gd name="adj2" fmla="val -143397"/>
            </a:avLst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50" b="1" dirty="0"/>
              <a:t>Mudado? (+ Razão):</a:t>
            </a:r>
            <a:r>
              <a:rPr lang="en-US" altLang="en-US" sz="1050" dirty="0"/>
              <a:t>N = nenhuma mudança; E = escalada; D = desescalada; S = interruptor IV por via oral; efeitos adversos A =; OU = alterado, outros / razão desconhecida; U = desconhecido</a:t>
            </a:r>
            <a:endParaRPr lang="en-GB" sz="20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10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15" y="98426"/>
            <a:ext cx="6604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405078" y="0"/>
            <a:ext cx="80438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Inquérito Europeu Prevalência de Saúde Infecções Associadas e Antimicrobial Uso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1108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Formulário A. de dados baseada em doentes (protocolo padrão)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86024" y="497189"/>
            <a:ext cx="6712635" cy="822325"/>
          </a:xfrm>
        </p:spPr>
        <p:txBody>
          <a:bodyPr/>
          <a:lstStyle/>
          <a:p>
            <a:pPr algn="ctr"/>
            <a:r>
              <a:rPr lang="en-GB" sz="1800" dirty="0" err="1" smtClean="0"/>
              <a:t>Formulário</a:t>
            </a:r>
            <a:r>
              <a:rPr lang="en-GB" sz="1800" dirty="0" smtClean="0"/>
              <a:t> A: </a:t>
            </a:r>
            <a:r>
              <a:rPr lang="en-GB" sz="1800" dirty="0" err="1" smtClean="0"/>
              <a:t>secção</a:t>
            </a:r>
            <a:r>
              <a:rPr lang="en-GB" sz="1800" dirty="0" smtClean="0"/>
              <a:t> </a:t>
            </a:r>
            <a:r>
              <a:rPr lang="en-GB" sz="1800" dirty="0" err="1" smtClean="0"/>
              <a:t>antimicrobianos</a:t>
            </a:r>
            <a:endParaRPr lang="en-GB" sz="1800" dirty="0"/>
          </a:p>
        </p:txBody>
      </p:sp>
      <p:sp>
        <p:nvSpPr>
          <p:cNvPr id="13" name="Rectangle 12"/>
          <p:cNvSpPr/>
          <p:nvPr/>
        </p:nvSpPr>
        <p:spPr bwMode="auto">
          <a:xfrm>
            <a:off x="2070115" y="3233928"/>
            <a:ext cx="6393947" cy="378668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164862" y="3298637"/>
            <a:ext cx="7601120" cy="314883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91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2004164" y="142875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lnSpc>
                <a:spcPct val="90000"/>
              </a:lnSpc>
              <a:spcAft>
                <a:spcPts val="7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sz="2800" b="1"/>
              <a:t>IACS ativa… por outras palavras</a:t>
            </a:r>
          </a:p>
        </p:txBody>
      </p:sp>
      <p:graphicFrame>
        <p:nvGraphicFramePr>
          <p:cNvPr id="7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4915475"/>
              </p:ext>
            </p:extLst>
          </p:nvPr>
        </p:nvGraphicFramePr>
        <p:xfrm>
          <a:off x="2004164" y="765175"/>
          <a:ext cx="8496300" cy="5522923"/>
        </p:xfrm>
        <a:graphic>
          <a:graphicData uri="http://schemas.openxmlformats.org/drawingml/2006/table">
            <a:tbl>
              <a:tblPr/>
              <a:tblGrid>
                <a:gridCol w="3687945"/>
                <a:gridCol w="1139782"/>
                <a:gridCol w="3668573"/>
              </a:tblGrid>
              <a:tr h="39681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Data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início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Definição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Caso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subsequente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(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regra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geral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)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apresenta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sinais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/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sintomas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do PPS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7781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(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da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admissão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) or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critérios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SSI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após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cirurgia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últimos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30/90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em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qualquer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momento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após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admissão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074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4349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OU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com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alta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hospital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agudo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48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horas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precedentes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85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142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por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Clostridium </a:t>
                      </a:r>
                      <a:r>
                        <a:rPr kumimoji="0" lang="en-GB" sz="16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difficile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com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alta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hospital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agudo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nos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28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dias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precedentes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Doente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sem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sinais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/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sintomas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no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do PPS, mas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encontra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-se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ainda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sob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terapêutica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para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infeção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que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previamente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preenchia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critérios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6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72269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1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2: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i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nfeção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de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dispositivo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relevante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colocado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até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</a:t>
                      </a:r>
                      <a:r>
                        <a:rPr kumimoji="0" lang="en-GB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 3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73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OU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9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fi-FI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Dia 1 ou Dia 2 para infeção de </a:t>
                      </a:r>
                      <a:r>
                        <a:rPr kumimoji="0" lang="fi-FI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  <a:cs typeface="Times New Roman" charset="0"/>
                        </a:rPr>
                        <a:t>recém-nascidos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 typeface="Wingdings" charset="2"/>
                        <a:buNone/>
                        <a:tabLst/>
                      </a:pP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75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DC_PowerPoint_Templates_2009_rev_1_1">
  <a:themeElements>
    <a:clrScheme name="ECDC_PowerPoint_Templates_2009_rev_1_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CDC_PowerPoint_Templates_2009_rev_1_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ECDC_PowerPoint_Templates_2009_rev_1_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DC_PowerPoint_Templates_2009_rev_1_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DC_PowerPoint_Templates_2009_rev_1_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F25917B0C2324FBF4863FD2196A7A3" ma:contentTypeVersion="0" ma:contentTypeDescription="Create a new document." ma:contentTypeScope="" ma:versionID="3ff846c2d4db515f5f6cb8940ae998e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E894B3A-2EA7-4AAA-B36E-998A7330F1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639633-3A6D-488A-B588-CFE8E83D5A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A21575-3DB6-4C50-BEE8-E28B092E0F62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1758</TotalTime>
  <Words>4468</Words>
  <Application>Microsoft Office PowerPoint</Application>
  <PresentationFormat>Widescreen</PresentationFormat>
  <Paragraphs>968</Paragraphs>
  <Slides>32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ＭＳ Ｐゴシック</vt:lpstr>
      <vt:lpstr>Arial</vt:lpstr>
      <vt:lpstr>Batang</vt:lpstr>
      <vt:lpstr>Calibri</vt:lpstr>
      <vt:lpstr>StarSymbol</vt:lpstr>
      <vt:lpstr>Symbol</vt:lpstr>
      <vt:lpstr>Tahoma</vt:lpstr>
      <vt:lpstr>Times New Roman</vt:lpstr>
      <vt:lpstr>Wingdings</vt:lpstr>
      <vt:lpstr>ECDC_PowerPoint_Templates_2009_rev_1_1</vt:lpstr>
      <vt:lpstr>ECDC-PPS 2016-2017 Casos práticos: utilização de antimicrobianos e definições de casos HAI</vt:lpstr>
      <vt:lpstr>PowerPoint Presentation</vt:lpstr>
      <vt:lpstr>PowerPoint Presentation</vt:lpstr>
      <vt:lpstr>Caso clínico 1</vt:lpstr>
      <vt:lpstr>PowerPoint Presentation</vt:lpstr>
      <vt:lpstr>Formulário A: secção antimicrobianos</vt:lpstr>
      <vt:lpstr>Caso clínico 2</vt:lpstr>
      <vt:lpstr>Formulário A: secção antimicrobianos</vt:lpstr>
      <vt:lpstr>PowerPoint Presentation</vt:lpstr>
      <vt:lpstr>PowerPoint Presentation</vt:lpstr>
      <vt:lpstr>PowerPoint Presentation</vt:lpstr>
      <vt:lpstr>Marcadores de resistência a antimicrobianos e códigos</vt:lpstr>
      <vt:lpstr>Formulário A: secção HAI</vt:lpstr>
      <vt:lpstr>Caso clínico 3</vt:lpstr>
      <vt:lpstr>Formulário A: secção antimicrobianos</vt:lpstr>
      <vt:lpstr>PowerPoint Presentation</vt:lpstr>
      <vt:lpstr>PowerPoint Presentation</vt:lpstr>
      <vt:lpstr>Caso clínico 4</vt:lpstr>
      <vt:lpstr>Formulário A: secção antimicrobianos</vt:lpstr>
      <vt:lpstr>PowerPoint Presentation</vt:lpstr>
      <vt:lpstr>Formulário A: secção HAI</vt:lpstr>
      <vt:lpstr>Estudos de caso: questionário pré-formação</vt:lpstr>
      <vt:lpstr>Caso questionário 1 pré-formação</vt:lpstr>
      <vt:lpstr>PowerPoint Presentation</vt:lpstr>
      <vt:lpstr>PowerPoint Presentation</vt:lpstr>
      <vt:lpstr>PowerPoint Presentation</vt:lpstr>
      <vt:lpstr>Formulário A: secção HAI</vt:lpstr>
      <vt:lpstr>Caso questionário 2 pré-formação</vt:lpstr>
      <vt:lpstr>Mc Cabe Score </vt:lpstr>
      <vt:lpstr>PowerPoint Presentation</vt:lpstr>
      <vt:lpstr>PowerPoint Presentation</vt:lpstr>
      <vt:lpstr>PowerPoint Presentation</vt:lpstr>
    </vt:vector>
  </TitlesOfParts>
  <Company>ECDC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studies: structure and process indicators</dc:title>
  <dc:creator>Diamantis Plachouras</dc:creator>
  <cp:lastModifiedBy>inovhealth inovhealth</cp:lastModifiedBy>
  <cp:revision>129</cp:revision>
  <dcterms:created xsi:type="dcterms:W3CDTF">2015-10-19T13:26:23Z</dcterms:created>
  <dcterms:modified xsi:type="dcterms:W3CDTF">2017-03-24T14:39:29Z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0x010100E7F25917B0C2324FBF4863FD2196A7A3</vt:lpwstr>
  </property>
</Properties>
</file>